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53" r:id="rId1"/>
  </p:sldMasterIdLst>
  <p:notesMasterIdLst>
    <p:notesMasterId r:id="rId18"/>
  </p:notesMasterIdLst>
  <p:handoutMasterIdLst>
    <p:handoutMasterId r:id="rId19"/>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3" autoAdjust="0"/>
    <p:restoredTop sz="94683" autoAdjust="0"/>
  </p:normalViewPr>
  <p:slideViewPr>
    <p:cSldViewPr>
      <p:cViewPr>
        <p:scale>
          <a:sx n="83" d="100"/>
          <a:sy n="83" d="100"/>
        </p:scale>
        <p:origin x="-558" y="-72"/>
      </p:cViewPr>
      <p:guideLst>
        <p:guide orient="horz" pos="2160"/>
        <p:guide pos="2880"/>
      </p:guideLst>
    </p:cSldViewPr>
  </p:slideViewPr>
  <p:notesTextViewPr>
    <p:cViewPr>
      <p:scale>
        <a:sx n="100" d="100"/>
        <a:sy n="100" d="100"/>
      </p:scale>
      <p:origin x="0" y="0"/>
    </p:cViewPr>
  </p:notesTextViewPr>
  <p:notesViewPr>
    <p:cSldViewPr>
      <p:cViewPr varScale="1">
        <p:scale>
          <a:sx n="45" d="100"/>
          <a:sy n="45"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defTabSz="931670">
              <a:defRPr kumimoji="1" sz="1200">
                <a:latin typeface="Tahoma" pitchFamily="34" charset="0"/>
              </a:defRPr>
            </a:lvl1pPr>
          </a:lstStyle>
          <a:p>
            <a:endParaRPr lang="en-US"/>
          </a:p>
        </p:txBody>
      </p:sp>
      <p:sp>
        <p:nvSpPr>
          <p:cNvPr id="19459" name="Rectangle 3"/>
          <p:cNvSpPr>
            <a:spLocks noGrp="1" noChangeArrowheads="1"/>
          </p:cNvSpPr>
          <p:nvPr>
            <p:ph type="dt" sz="quarter" idx="1"/>
          </p:nvPr>
        </p:nvSpPr>
        <p:spPr bwMode="auto">
          <a:xfrm>
            <a:off x="3971183" y="0"/>
            <a:ext cx="3037628" cy="464184"/>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31670">
              <a:defRPr kumimoji="1" sz="1200">
                <a:latin typeface="Tahoma" pitchFamily="34" charset="0"/>
              </a:defRPr>
            </a:lvl1pPr>
          </a:lstStyle>
          <a:p>
            <a:endParaRPr lang="en-US"/>
          </a:p>
        </p:txBody>
      </p:sp>
      <p:sp>
        <p:nvSpPr>
          <p:cNvPr id="19460" name="Rectangle 4"/>
          <p:cNvSpPr>
            <a:spLocks noGrp="1" noChangeArrowheads="1"/>
          </p:cNvSpPr>
          <p:nvPr>
            <p:ph type="ftr" sz="quarter" idx="2"/>
          </p:nvPr>
        </p:nvSpPr>
        <p:spPr bwMode="auto">
          <a:xfrm>
            <a:off x="0" y="8830627"/>
            <a:ext cx="3037628" cy="464184"/>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defTabSz="931670">
              <a:defRPr kumimoji="1" sz="1200">
                <a:latin typeface="Tahoma" pitchFamily="34" charset="0"/>
              </a:defRPr>
            </a:lvl1pPr>
          </a:lstStyle>
          <a:p>
            <a:endParaRPr lang="en-US"/>
          </a:p>
        </p:txBody>
      </p:sp>
      <p:sp>
        <p:nvSpPr>
          <p:cNvPr id="19461" name="Rectangle 5"/>
          <p:cNvSpPr>
            <a:spLocks noGrp="1" noChangeArrowheads="1"/>
          </p:cNvSpPr>
          <p:nvPr>
            <p:ph type="sldNum" sz="quarter" idx="3"/>
          </p:nvPr>
        </p:nvSpPr>
        <p:spPr bwMode="auto">
          <a:xfrm>
            <a:off x="3971183" y="8830627"/>
            <a:ext cx="3037628" cy="464184"/>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31670">
              <a:defRPr kumimoji="1" sz="1200">
                <a:latin typeface="Tahoma" pitchFamily="34" charset="0"/>
              </a:defRPr>
            </a:lvl1pPr>
          </a:lstStyle>
          <a:p>
            <a:fld id="{C5EF555B-4694-4981-9F52-17C406DBAE8F}" type="slidenum">
              <a:rPr lang="en-US"/>
              <a:pPr/>
              <a:t>‹#›</a:t>
            </a:fld>
            <a:endParaRPr lang="en-US"/>
          </a:p>
        </p:txBody>
      </p:sp>
    </p:spTree>
    <p:extLst>
      <p:ext uri="{BB962C8B-B14F-4D97-AF65-F5344CB8AC3E}">
        <p14:creationId xmlns:p14="http://schemas.microsoft.com/office/powerpoint/2010/main" val="1046282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defTabSz="931670">
              <a:defRPr kumimoji="1" sz="1000" i="1">
                <a:latin typeface="Tahoma" pitchFamily="34" charset="0"/>
              </a:defRPr>
            </a:lvl1pPr>
          </a:lstStyle>
          <a:p>
            <a:r>
              <a:rPr lang="en-US" dirty="0"/>
              <a:t>*</a:t>
            </a:r>
            <a:endParaRPr lang="en-US" sz="1200" dirty="0"/>
          </a:p>
        </p:txBody>
      </p:sp>
      <p:sp>
        <p:nvSpPr>
          <p:cNvPr id="2051" name="Rectangle 3"/>
          <p:cNvSpPr>
            <a:spLocks noGrp="1" noChangeArrowheads="1"/>
          </p:cNvSpPr>
          <p:nvPr>
            <p:ph type="dt" idx="1"/>
          </p:nvPr>
        </p:nvSpPr>
        <p:spPr bwMode="auto">
          <a:xfrm>
            <a:off x="3972773" y="0"/>
            <a:ext cx="3037628" cy="464184"/>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r" defTabSz="931670">
              <a:defRPr kumimoji="1" sz="1000" i="1">
                <a:latin typeface="Tahoma" pitchFamily="34" charset="0"/>
              </a:defRPr>
            </a:lvl1pPr>
          </a:lstStyle>
          <a:p>
            <a:r>
              <a:rPr lang="en-US" dirty="0"/>
              <a:t>07/16/96</a:t>
            </a:r>
            <a:endParaRPr lang="en-US" sz="1200" dirty="0"/>
          </a:p>
        </p:txBody>
      </p:sp>
      <p:sp>
        <p:nvSpPr>
          <p:cNvPr id="2052" name="Rectangle 4"/>
          <p:cNvSpPr>
            <a:spLocks noGrp="1" noRot="1" noChangeAspect="1" noChangeArrowheads="1"/>
          </p:cNvSpPr>
          <p:nvPr>
            <p:ph type="sldImg" idx="2"/>
          </p:nvPr>
        </p:nvSpPr>
        <p:spPr bwMode="auto">
          <a:xfrm>
            <a:off x="1181100" y="698500"/>
            <a:ext cx="4648200" cy="3486150"/>
          </a:xfrm>
          <a:prstGeom prst="rect">
            <a:avLst/>
          </a:prstGeom>
          <a:noFill/>
          <a:ln w="12700" cap="sq">
            <a:solidFill>
              <a:schemeClr val="tx1"/>
            </a:solidFill>
            <a:miter lim="800000"/>
            <a:headEnd/>
            <a:tailEnd/>
          </a:ln>
          <a:effectLst/>
        </p:spPr>
      </p:sp>
      <p:sp>
        <p:nvSpPr>
          <p:cNvPr id="2053" name="Rectangle 5"/>
          <p:cNvSpPr>
            <a:spLocks noGrp="1" noChangeArrowheads="1"/>
          </p:cNvSpPr>
          <p:nvPr>
            <p:ph type="body" sz="quarter" idx="3"/>
          </p:nvPr>
        </p:nvSpPr>
        <p:spPr bwMode="auto">
          <a:xfrm>
            <a:off x="933555" y="4416108"/>
            <a:ext cx="5143293" cy="4182427"/>
          </a:xfrm>
          <a:prstGeom prst="rect">
            <a:avLst/>
          </a:prstGeom>
          <a:noFill/>
          <a:ln w="9525">
            <a:noFill/>
            <a:miter lim="800000"/>
            <a:headEnd/>
            <a:tailEnd/>
          </a:ln>
          <a:effectLst/>
        </p:spPr>
        <p:txBody>
          <a:bodyPr vert="horz" wrap="square" lIns="93816" tIns="46908" rIns="93816" bIns="469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832216"/>
            <a:ext cx="3037628" cy="464184"/>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defTabSz="931670">
              <a:defRPr kumimoji="1" sz="1000" i="1">
                <a:latin typeface="Tahoma" pitchFamily="34" charset="0"/>
              </a:defRPr>
            </a:lvl1pPr>
          </a:lstStyle>
          <a:p>
            <a:r>
              <a:rPr lang="en-US" dirty="0"/>
              <a:t>*</a:t>
            </a:r>
            <a:endParaRPr lang="en-US" sz="1200" dirty="0"/>
          </a:p>
        </p:txBody>
      </p:sp>
      <p:sp>
        <p:nvSpPr>
          <p:cNvPr id="2055" name="Rectangle 7"/>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r" defTabSz="931670">
              <a:defRPr kumimoji="1" sz="1000" i="1">
                <a:latin typeface="Tahoma" pitchFamily="34" charset="0"/>
              </a:defRPr>
            </a:lvl1pPr>
          </a:lstStyle>
          <a:p>
            <a:r>
              <a:rPr lang="en-US" dirty="0"/>
              <a:t>##</a:t>
            </a:r>
            <a:endParaRPr lang="en-US" sz="1200" dirty="0"/>
          </a:p>
        </p:txBody>
      </p:sp>
    </p:spTree>
    <p:extLst>
      <p:ext uri="{BB962C8B-B14F-4D97-AF65-F5344CB8AC3E}">
        <p14:creationId xmlns:p14="http://schemas.microsoft.com/office/powerpoint/2010/main" val="344871643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t>
            </a:r>
            <a:endParaRPr lang="en-US" sz="1200" i="0" dirty="0"/>
          </a:p>
        </p:txBody>
      </p:sp>
      <p:sp>
        <p:nvSpPr>
          <p:cNvPr id="5" name="Rectangle 3"/>
          <p:cNvSpPr>
            <a:spLocks noGrp="1" noChangeArrowheads="1"/>
          </p:cNvSpPr>
          <p:nvPr>
            <p:ph type="dt" idx="1"/>
          </p:nvPr>
        </p:nvSpPr>
        <p:spPr>
          <a:ln/>
        </p:spPr>
        <p:txBody>
          <a:bodyPr/>
          <a:lstStyle/>
          <a:p>
            <a:r>
              <a:rPr lang="en-US" dirty="0"/>
              <a:t>07/16/96</a:t>
            </a:r>
            <a:endParaRPr lang="en-US" sz="1200" i="0" dirty="0"/>
          </a:p>
        </p:txBody>
      </p:sp>
      <p:sp>
        <p:nvSpPr>
          <p:cNvPr id="6" name="Rectangle 6"/>
          <p:cNvSpPr>
            <a:spLocks noGrp="1" noChangeArrowheads="1"/>
          </p:cNvSpPr>
          <p:nvPr>
            <p:ph type="ftr" sz="quarter" idx="4"/>
          </p:nvPr>
        </p:nvSpPr>
        <p:spPr>
          <a:ln/>
        </p:spPr>
        <p:txBody>
          <a:bodyPr/>
          <a:lstStyle/>
          <a:p>
            <a:r>
              <a:rPr lang="en-US" dirty="0"/>
              <a:t>*</a:t>
            </a:r>
            <a:endParaRPr lang="en-US" sz="1200" i="0" dirty="0"/>
          </a:p>
        </p:txBody>
      </p:sp>
      <p:sp>
        <p:nvSpPr>
          <p:cNvPr id="7" name="Rectangle 7"/>
          <p:cNvSpPr>
            <a:spLocks noGrp="1" noChangeArrowheads="1"/>
          </p:cNvSpPr>
          <p:nvPr>
            <p:ph type="sldNum" sz="quarter" idx="5"/>
          </p:nvPr>
        </p:nvSpPr>
        <p:spPr>
          <a:ln/>
        </p:spPr>
        <p:txBody>
          <a:bodyPr/>
          <a:lstStyle/>
          <a:p>
            <a:r>
              <a:rPr lang="en-US" dirty="0"/>
              <a:t>##</a:t>
            </a:r>
            <a:endParaRPr lang="en-US" sz="1200" i="0"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dirty="0"/>
          </a:p>
        </p:txBody>
      </p:sp>
      <p:sp>
        <p:nvSpPr>
          <p:cNvPr id="5" name="Date Placeholder 4"/>
          <p:cNvSpPr>
            <a:spLocks noGrp="1"/>
          </p:cNvSpPr>
          <p:nvPr>
            <p:ph type="dt" idx="11"/>
          </p:nvPr>
        </p:nvSpPr>
        <p:spPr/>
        <p:txBody>
          <a:bodyPr/>
          <a:lstStyle/>
          <a:p>
            <a:r>
              <a:rPr lang="en-US" smtClean="0"/>
              <a:t>07/16/96</a:t>
            </a:r>
            <a:endParaRPr lang="en-US" sz="1200" dirty="0"/>
          </a:p>
        </p:txBody>
      </p:sp>
      <p:sp>
        <p:nvSpPr>
          <p:cNvPr id="6" name="Footer Placeholder 5"/>
          <p:cNvSpPr>
            <a:spLocks noGrp="1"/>
          </p:cNvSpPr>
          <p:nvPr>
            <p:ph type="ftr" sz="quarter" idx="12"/>
          </p:nvPr>
        </p:nvSpPr>
        <p:spPr/>
        <p:txBody>
          <a:bodyPr/>
          <a:lstStyle/>
          <a:p>
            <a:r>
              <a:rPr lang="en-US" smtClean="0"/>
              <a:t>*</a:t>
            </a:r>
            <a:endParaRPr lang="en-US" sz="1200" dirty="0"/>
          </a:p>
        </p:txBody>
      </p:sp>
      <p:sp>
        <p:nvSpPr>
          <p:cNvPr id="7" name="Slide Number Placeholder 6"/>
          <p:cNvSpPr>
            <a:spLocks noGrp="1"/>
          </p:cNvSpPr>
          <p:nvPr>
            <p:ph type="sldNum" sz="quarter" idx="13"/>
          </p:nvPr>
        </p:nvSpPr>
        <p:spPr/>
        <p:txBody>
          <a:bodyPr/>
          <a:lstStyle/>
          <a:p>
            <a:r>
              <a:rPr lang="en-US" smtClean="0"/>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B42168D-982E-4FEE-A12A-2EB635468276}" type="datetime1">
              <a:rPr lang="en-US" smtClean="0"/>
              <a:t>9/21/2016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390F1BC-551E-4673-98A3-90A85108E4E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D2D12D-EA44-4AC8-826D-9037A65F1830}" type="datetime1">
              <a:rPr lang="en-US" smtClean="0"/>
              <a:t>9/21/2016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B3556A-9FB6-487F-A8FE-EC43DFB32E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1E98CC-13EF-454E-8665-547B1B98F27C}" type="datetime1">
              <a:rPr lang="en-US" smtClean="0"/>
              <a:t>9/21/2016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FE074C-F137-4AE4-9906-F1CA57899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647FC1-5518-427C-A0DA-DBFD1664E13C}" type="datetime1">
              <a:rPr lang="en-US" smtClean="0"/>
              <a:t>9/21/2016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949229-13A5-4009-8D80-EF9FA48143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055F33-958E-4733-BF7F-7C77FD66B478}" type="datetime1">
              <a:rPr lang="en-US" smtClean="0"/>
              <a:t>9/21/2016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7EC4EA-05E8-4273-B995-CD149E88F45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02E62C-296A-4351-901D-F8EC9115456A}" type="datetime1">
              <a:rPr lang="en-US" smtClean="0"/>
              <a:t>9/21/2016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04EC7C-214B-4240-BD1B-A0B5076453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2A32A1-E94B-4CB3-8376-C91C93998317}" type="datetime1">
              <a:rPr lang="en-US" smtClean="0"/>
              <a:t>9/21/2016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206FF0A-9891-4C37-BD87-B7D6080706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60EDF8-FBCC-4F38-BEFB-6DA713B0C337}" type="datetime1">
              <a:rPr lang="en-US" smtClean="0"/>
              <a:t>9/21/2016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6027CA5-F002-4B6A-9B93-36FB06DDD3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7271AE2-752C-4DA5-88E4-E4661658B917}" type="datetime1">
              <a:rPr lang="en-US" smtClean="0"/>
              <a:t>9/21/2016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CF39DAF-2CBA-45AD-8612-2F45D9EDE93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8BAA28-5548-440A-9E1D-5C5263E95FB0}" type="datetime1">
              <a:rPr lang="en-US" smtClean="0"/>
              <a:t>9/21/2016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32CC15-91BE-4408-BFB9-E62EE6AF15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A94561C-C82D-47D4-AD02-0F32A7B8C749}" type="datetime1">
              <a:rPr lang="en-US" smtClean="0"/>
              <a:t>9/21/2016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6E805F-456E-42B4-BEDC-E3DD576B8F3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BBDE1DB-7BFD-4387-860E-5F77ED66905D}" type="datetime1">
              <a:rPr lang="en-US" smtClean="0"/>
              <a:t>9/21/2016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9A58537-F7BF-49A9-8184-AEB3BC8DF3B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edca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1219200" y="1981200"/>
            <a:ext cx="7406640" cy="1472184"/>
          </a:xfrm>
        </p:spPr>
        <p:txBody>
          <a:bodyPr/>
          <a:lstStyle/>
          <a:p>
            <a:r>
              <a:rPr lang="en-US" dirty="0" smtClean="0"/>
              <a:t>REDCap Data Migration from CSV file</a:t>
            </a:r>
            <a:endParaRPr lang="en-US" dirty="0"/>
          </a:p>
        </p:txBody>
      </p:sp>
      <p:sp>
        <p:nvSpPr>
          <p:cNvPr id="4101" name="Rectangle 5"/>
          <p:cNvSpPr>
            <a:spLocks noGrp="1" noChangeArrowheads="1"/>
          </p:cNvSpPr>
          <p:nvPr>
            <p:ph type="subTitle" idx="1"/>
          </p:nvPr>
        </p:nvSpPr>
        <p:spPr>
          <a:xfrm>
            <a:off x="1143000" y="3429000"/>
            <a:ext cx="7406640" cy="1752600"/>
          </a:xfrm>
        </p:spPr>
        <p:txBody>
          <a:bodyPr/>
          <a:lstStyle/>
          <a:p>
            <a:r>
              <a:rPr lang="en-US" dirty="0" smtClean="0"/>
              <a:t>Build and migrate your existing CSV database file to REDCap.</a:t>
            </a:r>
          </a:p>
        </p:txBody>
      </p:sp>
      <p:pic>
        <p:nvPicPr>
          <p:cNvPr id="7" name="Picture 6" descr="redcap logo.jpg"/>
          <p:cNvPicPr>
            <a:picLocks noChangeAspect="1"/>
          </p:cNvPicPr>
          <p:nvPr/>
        </p:nvPicPr>
        <p:blipFill>
          <a:blip r:embed="rId3" cstate="print"/>
          <a:stretch>
            <a:fillRect/>
          </a:stretch>
        </p:blipFill>
        <p:spPr>
          <a:xfrm>
            <a:off x="5410200" y="5257800"/>
            <a:ext cx="3429000" cy="10541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4" name="Date Placeholder 3"/>
          <p:cNvSpPr>
            <a:spLocks noGrp="1"/>
          </p:cNvSpPr>
          <p:nvPr>
            <p:ph type="dt" sz="half" idx="10"/>
          </p:nvPr>
        </p:nvSpPr>
        <p:spPr/>
        <p:txBody>
          <a:bodyPr/>
          <a:lstStyle/>
          <a:p>
            <a:fld id="{4884B37B-318F-4A6B-9AA7-D9767B4B0796}" type="datetime1">
              <a:rPr lang="en-US" smtClean="0"/>
              <a:t>9/21/2016</a:t>
            </a:fld>
            <a:endParaRPr lang="en-US" dirty="0"/>
          </a:p>
        </p:txBody>
      </p:sp>
      <p:sp>
        <p:nvSpPr>
          <p:cNvPr id="5" name="Slide Number Placeholder 4"/>
          <p:cNvSpPr>
            <a:spLocks noGrp="1"/>
          </p:cNvSpPr>
          <p:nvPr>
            <p:ph type="sldNum" sz="quarter" idx="12"/>
          </p:nvPr>
        </p:nvSpPr>
        <p:spPr/>
        <p:txBody>
          <a:bodyPr/>
          <a:lstStyle/>
          <a:p>
            <a:fld id="{10949229-13A5-4009-8D80-EF9FA4814320}" type="slidenum">
              <a:rPr lang="en-US" smtClean="0"/>
              <a:pPr/>
              <a:t>10</a:t>
            </a:fld>
            <a:endParaRPr lang="en-US"/>
          </a:p>
        </p:txBody>
      </p:sp>
      <p:sp>
        <p:nvSpPr>
          <p:cNvPr id="13" name="TextBox 12"/>
          <p:cNvSpPr txBox="1"/>
          <p:nvPr/>
        </p:nvSpPr>
        <p:spPr>
          <a:xfrm>
            <a:off x="990600" y="4267200"/>
            <a:ext cx="7772400" cy="2585323"/>
          </a:xfrm>
          <a:prstGeom prst="rect">
            <a:avLst/>
          </a:prstGeom>
          <a:noFill/>
        </p:spPr>
        <p:txBody>
          <a:bodyPr wrap="square" rtlCol="0">
            <a:spAutoFit/>
          </a:bodyPr>
          <a:lstStyle/>
          <a:p>
            <a:pPr marL="342900" indent="-342900"/>
            <a:r>
              <a:rPr lang="en-US" dirty="0" smtClean="0"/>
              <a:t>	</a:t>
            </a:r>
            <a:r>
              <a:rPr lang="en-US" sz="1600" dirty="0" smtClean="0"/>
              <a:t>For those categorical fields (Data with a limited number of distinct values), label the field type as “radio” or “dropdown” (for one answer only) or “checkbox” (for when there could be multiple values selected.) </a:t>
            </a:r>
          </a:p>
          <a:p>
            <a:pPr marL="342900" indent="-342900"/>
            <a:endParaRPr lang="en-US" sz="1600" dirty="0" smtClean="0"/>
          </a:p>
          <a:p>
            <a:pPr marL="342900" indent="-342900"/>
            <a:r>
              <a:rPr lang="en-US" sz="1600" dirty="0" smtClean="0"/>
              <a:t>	In the above example for the Gender variable, Male and Female could be a </a:t>
            </a:r>
            <a:r>
              <a:rPr lang="en-US" sz="1600" dirty="0" smtClean="0">
                <a:solidFill>
                  <a:srgbClr val="FF0000"/>
                </a:solidFill>
              </a:rPr>
              <a:t>radio</a:t>
            </a:r>
            <a:r>
              <a:rPr lang="en-US" sz="1600" dirty="0" smtClean="0"/>
              <a:t> field type for which Male has the value of 0 and Female has the value of 1.</a:t>
            </a:r>
          </a:p>
          <a:p>
            <a:pPr marL="342900" indent="-342900"/>
            <a:endParaRPr lang="en-US" sz="1600" dirty="0" smtClean="0"/>
          </a:p>
          <a:p>
            <a:pPr marL="342900" indent="-342900"/>
            <a:r>
              <a:rPr lang="en-US" sz="1600" dirty="0" smtClean="0"/>
              <a:t>	Question 1 could be a </a:t>
            </a:r>
            <a:r>
              <a:rPr lang="en-US" sz="1600" dirty="0" smtClean="0">
                <a:solidFill>
                  <a:srgbClr val="FF0000"/>
                </a:solidFill>
              </a:rPr>
              <a:t>dropdown</a:t>
            </a:r>
            <a:r>
              <a:rPr lang="en-US" sz="1600" dirty="0" smtClean="0"/>
              <a:t> field type for which Yes has the value of 0, No has the value of 1 and Maybe has the value of 2.</a:t>
            </a:r>
          </a:p>
          <a:p>
            <a:pPr marL="342900" indent="-342900"/>
            <a:endParaRPr lang="en-US" sz="1600" dirty="0" smtClean="0"/>
          </a:p>
        </p:txBody>
      </p:sp>
      <p:pic>
        <p:nvPicPr>
          <p:cNvPr id="9" name="Picture 8"/>
          <p:cNvPicPr/>
          <p:nvPr/>
        </p:nvPicPr>
        <p:blipFill>
          <a:blip r:embed="rId2" cstate="print"/>
          <a:srcRect t="2057" r="26603" b="72493"/>
          <a:stretch>
            <a:fillRect/>
          </a:stretch>
        </p:blipFill>
        <p:spPr bwMode="auto">
          <a:xfrm>
            <a:off x="1600200" y="1295400"/>
            <a:ext cx="5715000" cy="1524000"/>
          </a:xfrm>
          <a:prstGeom prst="rect">
            <a:avLst/>
          </a:prstGeom>
          <a:noFill/>
          <a:ln w="9525">
            <a:noFill/>
            <a:miter lim="800000"/>
            <a:headEnd/>
            <a:tailEnd/>
          </a:ln>
        </p:spPr>
      </p:pic>
      <p:pic>
        <p:nvPicPr>
          <p:cNvPr id="12" name="Picture 11"/>
          <p:cNvPicPr/>
          <p:nvPr/>
        </p:nvPicPr>
        <p:blipFill>
          <a:blip r:embed="rId3" cstate="print"/>
          <a:srcRect t="2314" r="8173" b="52956"/>
          <a:stretch>
            <a:fillRect/>
          </a:stretch>
        </p:blipFill>
        <p:spPr bwMode="auto">
          <a:xfrm>
            <a:off x="1600200" y="2895600"/>
            <a:ext cx="5638800" cy="1371600"/>
          </a:xfrm>
          <a:prstGeom prst="rect">
            <a:avLst/>
          </a:prstGeom>
          <a:noFill/>
          <a:ln w="9525">
            <a:noFill/>
            <a:miter lim="800000"/>
            <a:headEnd/>
            <a:tailEnd/>
          </a:ln>
        </p:spPr>
      </p:pic>
      <p:sp>
        <p:nvSpPr>
          <p:cNvPr id="14" name="TextBox 13"/>
          <p:cNvSpPr txBox="1"/>
          <p:nvPr/>
        </p:nvSpPr>
        <p:spPr>
          <a:xfrm>
            <a:off x="7315200" y="1371600"/>
            <a:ext cx="1828800" cy="369332"/>
          </a:xfrm>
          <a:prstGeom prst="rect">
            <a:avLst/>
          </a:prstGeom>
          <a:noFill/>
        </p:spPr>
        <p:txBody>
          <a:bodyPr wrap="square" rtlCol="0">
            <a:spAutoFit/>
          </a:bodyPr>
          <a:lstStyle/>
          <a:p>
            <a:r>
              <a:rPr lang="en-US" dirty="0" smtClean="0"/>
              <a:t>Source CSV file</a:t>
            </a:r>
            <a:endParaRPr lang="en-US" dirty="0"/>
          </a:p>
        </p:txBody>
      </p:sp>
      <p:sp>
        <p:nvSpPr>
          <p:cNvPr id="16" name="TextBox 15"/>
          <p:cNvSpPr txBox="1"/>
          <p:nvPr/>
        </p:nvSpPr>
        <p:spPr>
          <a:xfrm>
            <a:off x="7315200" y="2895600"/>
            <a:ext cx="1828800" cy="646331"/>
          </a:xfrm>
          <a:prstGeom prst="rect">
            <a:avLst/>
          </a:prstGeom>
          <a:noFill/>
        </p:spPr>
        <p:txBody>
          <a:bodyPr wrap="square" rtlCol="0">
            <a:spAutoFit/>
          </a:bodyPr>
          <a:lstStyle/>
          <a:p>
            <a:r>
              <a:rPr lang="en-US" dirty="0" smtClean="0"/>
              <a:t>Target Data Dictionary</a:t>
            </a:r>
            <a:endParaRPr lang="en-US" dirty="0"/>
          </a:p>
        </p:txBody>
      </p:sp>
      <p:cxnSp>
        <p:nvCxnSpPr>
          <p:cNvPr id="18" name="Straight Connector 17"/>
          <p:cNvCxnSpPr/>
          <p:nvPr/>
        </p:nvCxnSpPr>
        <p:spPr>
          <a:xfrm>
            <a:off x="1600200" y="2819400"/>
            <a:ext cx="678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5</a:t>
            </a:r>
            <a:endParaRPr lang="en-US" dirty="0"/>
          </a:p>
        </p:txBody>
      </p:sp>
      <p:sp>
        <p:nvSpPr>
          <p:cNvPr id="4" name="Date Placeholder 3"/>
          <p:cNvSpPr>
            <a:spLocks noGrp="1"/>
          </p:cNvSpPr>
          <p:nvPr>
            <p:ph type="dt" sz="half" idx="10"/>
          </p:nvPr>
        </p:nvSpPr>
        <p:spPr/>
        <p:txBody>
          <a:bodyPr/>
          <a:lstStyle/>
          <a:p>
            <a:fld id="{389FB41F-2954-45EA-A822-1BD04F3FE2F1}" type="datetime1">
              <a:rPr lang="en-US" smtClean="0"/>
              <a:t>9/21/2016</a:t>
            </a:fld>
            <a:endParaRPr lang="en-US" dirty="0" smtClean="0"/>
          </a:p>
        </p:txBody>
      </p:sp>
      <p:sp>
        <p:nvSpPr>
          <p:cNvPr id="5" name="Slide Number Placeholder 4"/>
          <p:cNvSpPr>
            <a:spLocks noGrp="1"/>
          </p:cNvSpPr>
          <p:nvPr>
            <p:ph type="sldNum" sz="quarter" idx="12"/>
          </p:nvPr>
        </p:nvSpPr>
        <p:spPr/>
        <p:txBody>
          <a:bodyPr/>
          <a:lstStyle/>
          <a:p>
            <a:fld id="{10949229-13A5-4009-8D80-EF9FA4814320}" type="slidenum">
              <a:rPr lang="en-US" smtClean="0"/>
              <a:pPr/>
              <a:t>11</a:t>
            </a:fld>
            <a:endParaRPr lang="en-US"/>
          </a:p>
        </p:txBody>
      </p:sp>
      <p:pic>
        <p:nvPicPr>
          <p:cNvPr id="9" name="Picture 8"/>
          <p:cNvPicPr/>
          <p:nvPr/>
        </p:nvPicPr>
        <p:blipFill>
          <a:blip r:embed="rId2" cstate="print"/>
          <a:srcRect t="5367" r="8154" b="52699"/>
          <a:stretch>
            <a:fillRect/>
          </a:stretch>
        </p:blipFill>
        <p:spPr bwMode="auto">
          <a:xfrm>
            <a:off x="1447800" y="1219200"/>
            <a:ext cx="6858000" cy="2286000"/>
          </a:xfrm>
          <a:prstGeom prst="rect">
            <a:avLst/>
          </a:prstGeom>
          <a:noFill/>
          <a:ln w="9525">
            <a:noFill/>
            <a:miter lim="800000"/>
            <a:headEnd/>
            <a:tailEnd/>
          </a:ln>
        </p:spPr>
      </p:pic>
      <p:sp>
        <p:nvSpPr>
          <p:cNvPr id="12" name="Text Box 3"/>
          <p:cNvSpPr txBox="1">
            <a:spLocks noChangeArrowheads="1"/>
          </p:cNvSpPr>
          <p:nvPr/>
        </p:nvSpPr>
        <p:spPr bwMode="auto">
          <a:xfrm>
            <a:off x="4800600" y="1752600"/>
            <a:ext cx="384175"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 Box 5"/>
          <p:cNvSpPr txBox="1">
            <a:spLocks noChangeArrowheads="1"/>
          </p:cNvSpPr>
          <p:nvPr/>
        </p:nvSpPr>
        <p:spPr bwMode="auto">
          <a:xfrm>
            <a:off x="5257800" y="1752600"/>
            <a:ext cx="384175" cy="36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1371600" y="3505201"/>
            <a:ext cx="7467600" cy="3170099"/>
          </a:xfrm>
          <a:prstGeom prst="rect">
            <a:avLst/>
          </a:prstGeom>
          <a:noFill/>
        </p:spPr>
        <p:txBody>
          <a:bodyPr wrap="square" rtlCol="0">
            <a:spAutoFit/>
          </a:bodyPr>
          <a:lstStyle/>
          <a:p>
            <a:r>
              <a:rPr lang="en-US" dirty="0" smtClean="0"/>
              <a:t>Complete the remaining optional field descriptions or make the changes in the Online Designer after you have uploaded the Data Dictionary:</a:t>
            </a:r>
          </a:p>
          <a:p>
            <a:endParaRPr lang="en-US" sz="1600" dirty="0" smtClean="0"/>
          </a:p>
          <a:p>
            <a:pPr marL="342900" indent="-342900">
              <a:spcBef>
                <a:spcPts val="0"/>
              </a:spcBef>
              <a:spcAft>
                <a:spcPts val="600"/>
              </a:spcAft>
              <a:buFont typeface="+mj-lt"/>
              <a:buAutoNum type="alphaLcParenR"/>
            </a:pPr>
            <a:r>
              <a:rPr lang="en-US" sz="1600" dirty="0" smtClean="0"/>
              <a:t> </a:t>
            </a:r>
            <a:r>
              <a:rPr lang="en-US" sz="1600" dirty="0" smtClean="0">
                <a:solidFill>
                  <a:srgbClr val="FF0000"/>
                </a:solidFill>
              </a:rPr>
              <a:t>Field Note</a:t>
            </a:r>
            <a:r>
              <a:rPr lang="en-US" sz="1600" dirty="0" smtClean="0"/>
              <a:t>: to aid in data entry</a:t>
            </a:r>
          </a:p>
          <a:p>
            <a:pPr marL="342900" indent="-342900">
              <a:spcBef>
                <a:spcPts val="0"/>
              </a:spcBef>
              <a:spcAft>
                <a:spcPts val="600"/>
              </a:spcAft>
              <a:buFont typeface="+mj-lt"/>
              <a:buAutoNum type="alphaLcParenR"/>
            </a:pPr>
            <a:r>
              <a:rPr lang="en-US" sz="1600" dirty="0" smtClean="0"/>
              <a:t> </a:t>
            </a:r>
            <a:r>
              <a:rPr lang="en-US" sz="1600" dirty="0" smtClean="0">
                <a:solidFill>
                  <a:srgbClr val="FF0000"/>
                </a:solidFill>
              </a:rPr>
              <a:t>Text Validation Type OR Show Slider Number</a:t>
            </a:r>
            <a:r>
              <a:rPr lang="en-US" sz="1600" dirty="0" smtClean="0"/>
              <a:t>: for text types that have specific formatting such as date, time, number, integer, etc.</a:t>
            </a:r>
          </a:p>
          <a:p>
            <a:pPr marL="342900" indent="-342900">
              <a:spcBef>
                <a:spcPts val="0"/>
              </a:spcBef>
              <a:spcAft>
                <a:spcPts val="600"/>
              </a:spcAft>
              <a:buFont typeface="+mj-lt"/>
              <a:buAutoNum type="alphaLcParenR"/>
            </a:pPr>
            <a:r>
              <a:rPr lang="en-US" sz="1600" dirty="0" smtClean="0"/>
              <a:t> </a:t>
            </a:r>
            <a:r>
              <a:rPr lang="en-US" sz="1600" dirty="0" smtClean="0">
                <a:solidFill>
                  <a:srgbClr val="FF0000"/>
                </a:solidFill>
              </a:rPr>
              <a:t>Text Validation Min</a:t>
            </a:r>
            <a:r>
              <a:rPr lang="en-US" sz="1600" dirty="0" smtClean="0"/>
              <a:t> and </a:t>
            </a:r>
            <a:r>
              <a:rPr lang="en-US" sz="1600" dirty="0" smtClean="0">
                <a:solidFill>
                  <a:srgbClr val="FF0000"/>
                </a:solidFill>
              </a:rPr>
              <a:t>Text Validation Max</a:t>
            </a:r>
            <a:r>
              <a:rPr lang="en-US" sz="1600" dirty="0" smtClean="0"/>
              <a:t>: values for ranges of numeric and date/time values.</a:t>
            </a:r>
          </a:p>
          <a:p>
            <a:pPr marL="342900" indent="-342900">
              <a:spcBef>
                <a:spcPts val="0"/>
              </a:spcBef>
              <a:spcAft>
                <a:spcPts val="600"/>
              </a:spcAft>
              <a:buFont typeface="+mj-lt"/>
              <a:buAutoNum type="alphaLcParenR"/>
            </a:pPr>
            <a:r>
              <a:rPr lang="en-US" sz="1600" dirty="0" smtClean="0"/>
              <a:t> </a:t>
            </a:r>
            <a:r>
              <a:rPr lang="en-US" sz="1600" dirty="0" smtClean="0">
                <a:solidFill>
                  <a:srgbClr val="FF0000"/>
                </a:solidFill>
              </a:rPr>
              <a:t>Identifier</a:t>
            </a:r>
            <a:r>
              <a:rPr lang="en-US" sz="1600" dirty="0" smtClean="0"/>
              <a:t>:  tag as a HIPAA identifier (“y” for YES or blank for NO)</a:t>
            </a:r>
          </a:p>
          <a:p>
            <a:pPr marL="342900" indent="-342900">
              <a:spcBef>
                <a:spcPts val="0"/>
              </a:spcBef>
              <a:spcAft>
                <a:spcPts val="600"/>
              </a:spcAft>
              <a:buFont typeface="+mj-lt"/>
              <a:buAutoNum type="alphaLcParenR"/>
            </a:pPr>
            <a:r>
              <a:rPr lang="en-US" sz="1600" dirty="0" smtClean="0"/>
              <a:t> </a:t>
            </a:r>
            <a:r>
              <a:rPr lang="en-US" sz="1600" dirty="0" smtClean="0">
                <a:solidFill>
                  <a:srgbClr val="FF0000"/>
                </a:solidFill>
              </a:rPr>
              <a:t>Required field</a:t>
            </a:r>
            <a:r>
              <a:rPr lang="en-US" sz="1600" dirty="0" smtClean="0"/>
              <a:t>: to automatically generate a warning when the value is not supplied. (“y” for YES or blank for NO)</a:t>
            </a:r>
            <a:endParaRPr lang="en-US" sz="1600" dirty="0"/>
          </a:p>
        </p:txBody>
      </p:sp>
      <p:sp>
        <p:nvSpPr>
          <p:cNvPr id="16" name="Text Box 5"/>
          <p:cNvSpPr txBox="1">
            <a:spLocks noChangeArrowheads="1"/>
          </p:cNvSpPr>
          <p:nvPr/>
        </p:nvSpPr>
        <p:spPr bwMode="auto">
          <a:xfrm>
            <a:off x="5913120" y="1752600"/>
            <a:ext cx="384175" cy="36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Right Brace 18"/>
          <p:cNvSpPr/>
          <p:nvPr/>
        </p:nvSpPr>
        <p:spPr>
          <a:xfrm rot="16200000">
            <a:off x="6057900" y="1562100"/>
            <a:ext cx="762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3"/>
          <p:cNvSpPr txBox="1">
            <a:spLocks noChangeArrowheads="1"/>
          </p:cNvSpPr>
          <p:nvPr/>
        </p:nvSpPr>
        <p:spPr bwMode="auto">
          <a:xfrm>
            <a:off x="7239000" y="15240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e</a:t>
            </a:r>
            <a:endParaRPr kumimoji="0" lang="en-US" sz="1800" b="1" i="0" u="none" strike="noStrike" cap="none" normalizeH="0" baseline="0" dirty="0" smtClean="0">
              <a:ln>
                <a:noFill/>
              </a:ln>
              <a:solidFill>
                <a:schemeClr val="bg1"/>
              </a:solidFill>
              <a:effectLst/>
              <a:latin typeface="Arial" pitchFamily="34" charset="0"/>
            </a:endParaRPr>
          </a:p>
        </p:txBody>
      </p:sp>
      <p:sp>
        <p:nvSpPr>
          <p:cNvPr id="20" name="Text Box 3"/>
          <p:cNvSpPr txBox="1">
            <a:spLocks noChangeArrowheads="1"/>
          </p:cNvSpPr>
          <p:nvPr/>
        </p:nvSpPr>
        <p:spPr bwMode="auto">
          <a:xfrm>
            <a:off x="5943600" y="15240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c</a:t>
            </a:r>
            <a:endParaRPr kumimoji="0" lang="en-US" sz="1800" b="1" i="0" u="none" strike="noStrike" cap="none" normalizeH="0" baseline="0" dirty="0" smtClean="0">
              <a:ln>
                <a:noFill/>
              </a:ln>
              <a:solidFill>
                <a:schemeClr val="bg1"/>
              </a:solidFill>
              <a:effectLst/>
              <a:latin typeface="Arial" pitchFamily="34" charset="0"/>
            </a:endParaRPr>
          </a:p>
        </p:txBody>
      </p:sp>
      <p:sp>
        <p:nvSpPr>
          <p:cNvPr id="21" name="Text Box 3"/>
          <p:cNvSpPr txBox="1">
            <a:spLocks noChangeArrowheads="1"/>
          </p:cNvSpPr>
          <p:nvPr/>
        </p:nvSpPr>
        <p:spPr bwMode="auto">
          <a:xfrm>
            <a:off x="5334000" y="15240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b</a:t>
            </a:r>
            <a:endParaRPr kumimoji="0" lang="en-US" sz="1800" b="1" i="0" u="none" strike="noStrike" cap="none" normalizeH="0" baseline="0" dirty="0" smtClean="0">
              <a:ln>
                <a:noFill/>
              </a:ln>
              <a:solidFill>
                <a:schemeClr val="bg1"/>
              </a:solidFill>
              <a:effectLst/>
              <a:latin typeface="Arial" pitchFamily="34" charset="0"/>
            </a:endParaRPr>
          </a:p>
        </p:txBody>
      </p:sp>
      <p:sp>
        <p:nvSpPr>
          <p:cNvPr id="22" name="Text Box 3"/>
          <p:cNvSpPr txBox="1">
            <a:spLocks noChangeArrowheads="1"/>
          </p:cNvSpPr>
          <p:nvPr/>
        </p:nvSpPr>
        <p:spPr bwMode="auto">
          <a:xfrm>
            <a:off x="4876800" y="15240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a</a:t>
            </a:r>
            <a:endParaRPr kumimoji="0" lang="en-US" sz="1800" b="1" i="0" u="none" strike="noStrike" cap="none" normalizeH="0" baseline="0" dirty="0" smtClean="0">
              <a:ln>
                <a:noFill/>
              </a:ln>
              <a:solidFill>
                <a:schemeClr val="bg1"/>
              </a:solidFill>
              <a:effectLst/>
              <a:latin typeface="Arial" pitchFamily="34" charset="0"/>
            </a:endParaRPr>
          </a:p>
        </p:txBody>
      </p:sp>
      <p:sp>
        <p:nvSpPr>
          <p:cNvPr id="23" name="Text Box 3"/>
          <p:cNvSpPr txBox="1">
            <a:spLocks noChangeArrowheads="1"/>
          </p:cNvSpPr>
          <p:nvPr/>
        </p:nvSpPr>
        <p:spPr bwMode="auto">
          <a:xfrm>
            <a:off x="6477000" y="15240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d</a:t>
            </a:r>
            <a:endParaRPr kumimoji="0" lang="en-US" sz="1800"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6</a:t>
            </a:r>
            <a:endParaRPr lang="en-US"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dirty="0" smtClean="0"/>
              <a:t>Save the Target Data Dictionary as a CSV file.</a:t>
            </a:r>
          </a:p>
          <a:p>
            <a:pPr>
              <a:spcAft>
                <a:spcPts val="600"/>
              </a:spcAft>
            </a:pPr>
            <a:r>
              <a:rPr lang="en-US" dirty="0" smtClean="0"/>
              <a:t>Navigate to your project’s Project Setup page in </a:t>
            </a:r>
            <a:r>
              <a:rPr lang="en-US" dirty="0" err="1" smtClean="0"/>
              <a:t>REDCap</a:t>
            </a:r>
            <a:r>
              <a:rPr lang="en-US" dirty="0" smtClean="0"/>
              <a:t> and select the “Upload Data Dictionary” button.</a:t>
            </a:r>
          </a:p>
          <a:p>
            <a:pPr>
              <a:spcAft>
                <a:spcPts val="600"/>
              </a:spcAft>
            </a:pPr>
            <a:r>
              <a:rPr lang="en-US" dirty="0" smtClean="0"/>
              <a:t>Browse to the Target Data Dictionary file and select “Upload your Data Dictionary.”</a:t>
            </a:r>
          </a:p>
          <a:p>
            <a:pPr>
              <a:spcAft>
                <a:spcPts val="600"/>
              </a:spcAft>
            </a:pPr>
            <a:r>
              <a:rPr lang="en-US" dirty="0" smtClean="0"/>
              <a:t>You now have a completed building your </a:t>
            </a:r>
            <a:r>
              <a:rPr lang="en-US" dirty="0" err="1" smtClean="0"/>
              <a:t>REDCap</a:t>
            </a:r>
            <a:r>
              <a:rPr lang="en-US" dirty="0" smtClean="0"/>
              <a:t> database. Further modifications may be made at this time using the “Online Designer” found in the Project Setup page.</a:t>
            </a:r>
            <a:endParaRPr lang="en-US" dirty="0"/>
          </a:p>
        </p:txBody>
      </p:sp>
      <p:sp>
        <p:nvSpPr>
          <p:cNvPr id="4" name="Date Placeholder 3"/>
          <p:cNvSpPr>
            <a:spLocks noGrp="1"/>
          </p:cNvSpPr>
          <p:nvPr>
            <p:ph type="dt" sz="half" idx="10"/>
          </p:nvPr>
        </p:nvSpPr>
        <p:spPr/>
        <p:txBody>
          <a:bodyPr/>
          <a:lstStyle/>
          <a:p>
            <a:fld id="{E4882BFE-028B-4AE9-B42E-9577F79CBBD5}" type="datetime1">
              <a:rPr lang="en-US" smtClean="0"/>
              <a:t>9/21/2016</a:t>
            </a:fld>
            <a:endParaRPr lang="en-US"/>
          </a:p>
        </p:txBody>
      </p:sp>
      <p:sp>
        <p:nvSpPr>
          <p:cNvPr id="5" name="Slide Number Placeholder 4"/>
          <p:cNvSpPr>
            <a:spLocks noGrp="1"/>
          </p:cNvSpPr>
          <p:nvPr>
            <p:ph type="sldNum" sz="quarter" idx="12"/>
          </p:nvPr>
        </p:nvSpPr>
        <p:spPr/>
        <p:txBody>
          <a:bodyPr/>
          <a:lstStyle/>
          <a:p>
            <a:fld id="{10949229-13A5-4009-8D80-EF9FA481432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7</a:t>
            </a:r>
            <a:endParaRPr lang="en-US" dirty="0"/>
          </a:p>
        </p:txBody>
      </p:sp>
      <p:sp>
        <p:nvSpPr>
          <p:cNvPr id="3" name="Content Placeholder 2"/>
          <p:cNvSpPr>
            <a:spLocks noGrp="1"/>
          </p:cNvSpPr>
          <p:nvPr>
            <p:ph idx="1"/>
          </p:nvPr>
        </p:nvSpPr>
        <p:spPr>
          <a:xfrm>
            <a:off x="1435608" y="3276600"/>
            <a:ext cx="7498080" cy="3276600"/>
          </a:xfrm>
        </p:spPr>
        <p:txBody>
          <a:bodyPr>
            <a:normAutofit fontScale="92500" lnSpcReduction="20000"/>
          </a:bodyPr>
          <a:lstStyle/>
          <a:p>
            <a:pPr>
              <a:spcAft>
                <a:spcPts val="600"/>
              </a:spcAft>
            </a:pPr>
            <a:r>
              <a:rPr lang="en-US" dirty="0" smtClean="0"/>
              <a:t>Open the Source CSV file.</a:t>
            </a:r>
          </a:p>
          <a:p>
            <a:pPr>
              <a:spcAft>
                <a:spcPts val="600"/>
              </a:spcAft>
            </a:pPr>
            <a:r>
              <a:rPr lang="en-US" dirty="0" smtClean="0"/>
              <a:t>For all categorical values, using the “Replace” tool, replace those syntactical values with their numerical equivalents (i.e., replace “Male” with “0”). (Select only the column you wish to perform the replacement to ensure that other data is not replaced in error).</a:t>
            </a:r>
          </a:p>
        </p:txBody>
      </p:sp>
      <p:sp>
        <p:nvSpPr>
          <p:cNvPr id="4" name="Date Placeholder 3"/>
          <p:cNvSpPr>
            <a:spLocks noGrp="1"/>
          </p:cNvSpPr>
          <p:nvPr>
            <p:ph type="dt" sz="half" idx="10"/>
          </p:nvPr>
        </p:nvSpPr>
        <p:spPr/>
        <p:txBody>
          <a:bodyPr/>
          <a:lstStyle/>
          <a:p>
            <a:fld id="{E57E7E48-6B77-4770-86A3-88C9FA59A263}" type="datetime1">
              <a:rPr lang="en-US" smtClean="0"/>
              <a:t>9/21/2016</a:t>
            </a:fld>
            <a:endParaRPr lang="en-US" dirty="0"/>
          </a:p>
        </p:txBody>
      </p:sp>
      <p:sp>
        <p:nvSpPr>
          <p:cNvPr id="5" name="Slide Number Placeholder 4"/>
          <p:cNvSpPr>
            <a:spLocks noGrp="1"/>
          </p:cNvSpPr>
          <p:nvPr>
            <p:ph type="sldNum" sz="quarter" idx="12"/>
          </p:nvPr>
        </p:nvSpPr>
        <p:spPr/>
        <p:txBody>
          <a:bodyPr/>
          <a:lstStyle/>
          <a:p>
            <a:fld id="{10949229-13A5-4009-8D80-EF9FA4814320}" type="slidenum">
              <a:rPr lang="en-US" smtClean="0"/>
              <a:pPr/>
              <a:t>13</a:t>
            </a:fld>
            <a:endParaRPr lang="en-US"/>
          </a:p>
        </p:txBody>
      </p:sp>
      <p:pic>
        <p:nvPicPr>
          <p:cNvPr id="6" name="Picture 5"/>
          <p:cNvPicPr/>
          <p:nvPr/>
        </p:nvPicPr>
        <p:blipFill>
          <a:blip r:embed="rId2" cstate="print"/>
          <a:srcRect t="17481" r="26282" b="73522"/>
          <a:stretch>
            <a:fillRect/>
          </a:stretch>
        </p:blipFill>
        <p:spPr bwMode="auto">
          <a:xfrm>
            <a:off x="1447800" y="1524000"/>
            <a:ext cx="7010400" cy="533400"/>
          </a:xfrm>
          <a:prstGeom prst="rect">
            <a:avLst/>
          </a:prstGeom>
          <a:noFill/>
          <a:ln w="9525">
            <a:noFill/>
            <a:miter lim="800000"/>
            <a:headEnd/>
            <a:tailEnd/>
          </a:ln>
        </p:spPr>
      </p:pic>
      <p:pic>
        <p:nvPicPr>
          <p:cNvPr id="7" name="Picture 6"/>
          <p:cNvPicPr/>
          <p:nvPr/>
        </p:nvPicPr>
        <p:blipFill>
          <a:blip r:embed="rId2" cstate="print"/>
          <a:srcRect t="74293" r="26282" b="15167"/>
          <a:stretch>
            <a:fillRect/>
          </a:stretch>
        </p:blipFill>
        <p:spPr bwMode="auto">
          <a:xfrm>
            <a:off x="1447799" y="2285999"/>
            <a:ext cx="6934201" cy="685801"/>
          </a:xfrm>
          <a:prstGeom prst="rect">
            <a:avLst/>
          </a:prstGeom>
          <a:noFill/>
          <a:ln w="9525">
            <a:noFill/>
            <a:miter lim="800000"/>
            <a:headEnd/>
            <a:tailEnd/>
          </a:ln>
        </p:spPr>
      </p:pic>
      <p:sp>
        <p:nvSpPr>
          <p:cNvPr id="8" name="TextBox 7"/>
          <p:cNvSpPr txBox="1"/>
          <p:nvPr/>
        </p:nvSpPr>
        <p:spPr>
          <a:xfrm>
            <a:off x="609600" y="1600200"/>
            <a:ext cx="914400" cy="369332"/>
          </a:xfrm>
          <a:prstGeom prst="rect">
            <a:avLst/>
          </a:prstGeom>
          <a:noFill/>
        </p:spPr>
        <p:txBody>
          <a:bodyPr wrap="square" rtlCol="0">
            <a:spAutoFit/>
          </a:bodyPr>
          <a:lstStyle/>
          <a:p>
            <a:r>
              <a:rPr lang="en-US" dirty="0" smtClean="0"/>
              <a:t>Before</a:t>
            </a:r>
          </a:p>
        </p:txBody>
      </p:sp>
      <p:sp>
        <p:nvSpPr>
          <p:cNvPr id="10" name="TextBox 9"/>
          <p:cNvSpPr txBox="1"/>
          <p:nvPr/>
        </p:nvSpPr>
        <p:spPr>
          <a:xfrm>
            <a:off x="762000" y="2438400"/>
            <a:ext cx="914400" cy="369332"/>
          </a:xfrm>
          <a:prstGeom prst="rect">
            <a:avLst/>
          </a:prstGeom>
          <a:noFill/>
        </p:spPr>
        <p:txBody>
          <a:bodyPr wrap="square" rtlCol="0">
            <a:spAutoFit/>
          </a:bodyPr>
          <a:lstStyle/>
          <a:p>
            <a:r>
              <a:rPr lang="en-US" dirty="0" smtClean="0"/>
              <a:t>After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a:t>
            </a:r>
            <a:endParaRPr lang="en-US"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For date/time fields, ensure that the data is in the proper format (YMD, DMY, etc.)</a:t>
            </a:r>
          </a:p>
          <a:p>
            <a:pPr>
              <a:spcAft>
                <a:spcPts val="600"/>
              </a:spcAft>
            </a:pPr>
            <a:r>
              <a:rPr lang="en-US" dirty="0" smtClean="0"/>
              <a:t>For numerical and date/time fields, ensure that the data values are in range specified in the data dictionary, otherwise an error will occur on import.</a:t>
            </a:r>
          </a:p>
          <a:p>
            <a:pPr>
              <a:spcAft>
                <a:spcPts val="600"/>
              </a:spcAft>
            </a:pPr>
            <a:r>
              <a:rPr lang="en-US" dirty="0" smtClean="0"/>
              <a:t>Remove any fields that are calculated fields as they will be calculated by REDCap.</a:t>
            </a:r>
          </a:p>
          <a:p>
            <a:endParaRPr lang="en-US" dirty="0" smtClean="0"/>
          </a:p>
          <a:p>
            <a:endParaRPr lang="en-US" dirty="0"/>
          </a:p>
        </p:txBody>
      </p:sp>
      <p:sp>
        <p:nvSpPr>
          <p:cNvPr id="4" name="Date Placeholder 3"/>
          <p:cNvSpPr>
            <a:spLocks noGrp="1"/>
          </p:cNvSpPr>
          <p:nvPr>
            <p:ph type="dt" sz="half" idx="10"/>
          </p:nvPr>
        </p:nvSpPr>
        <p:spPr/>
        <p:txBody>
          <a:bodyPr/>
          <a:lstStyle/>
          <a:p>
            <a:fld id="{47AE04DA-98AA-44E0-9B5F-92CCD9297665}" type="datetime1">
              <a:rPr lang="en-US" smtClean="0"/>
              <a:t>9/21/2016</a:t>
            </a:fld>
            <a:endParaRPr lang="en-US"/>
          </a:p>
        </p:txBody>
      </p:sp>
      <p:sp>
        <p:nvSpPr>
          <p:cNvPr id="5" name="Slide Number Placeholder 4"/>
          <p:cNvSpPr>
            <a:spLocks noGrp="1"/>
          </p:cNvSpPr>
          <p:nvPr>
            <p:ph type="sldNum" sz="quarter" idx="12"/>
          </p:nvPr>
        </p:nvSpPr>
        <p:spPr/>
        <p:txBody>
          <a:bodyPr/>
          <a:lstStyle/>
          <a:p>
            <a:fld id="{10949229-13A5-4009-8D80-EF9FA481432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9</a:t>
            </a:r>
            <a:endParaRPr lang="en-US" dirty="0"/>
          </a:p>
        </p:txBody>
      </p:sp>
      <p:sp>
        <p:nvSpPr>
          <p:cNvPr id="3" name="Content Placeholder 2"/>
          <p:cNvSpPr>
            <a:spLocks noGrp="1"/>
          </p:cNvSpPr>
          <p:nvPr>
            <p:ph idx="1"/>
          </p:nvPr>
        </p:nvSpPr>
        <p:spPr>
          <a:xfrm>
            <a:off x="1435608" y="1447800"/>
            <a:ext cx="7498080" cy="5029200"/>
          </a:xfrm>
        </p:spPr>
        <p:txBody>
          <a:bodyPr>
            <a:normAutofit fontScale="70000" lnSpcReduction="20000"/>
          </a:bodyPr>
          <a:lstStyle/>
          <a:p>
            <a:pPr>
              <a:spcAft>
                <a:spcPts val="600"/>
              </a:spcAft>
            </a:pPr>
            <a:r>
              <a:rPr lang="en-US" dirty="0" smtClean="0"/>
              <a:t>Save the Source CSV file.</a:t>
            </a:r>
          </a:p>
          <a:p>
            <a:pPr>
              <a:spcAft>
                <a:spcPts val="600"/>
              </a:spcAft>
            </a:pPr>
            <a:r>
              <a:rPr lang="en-US" dirty="0" smtClean="0"/>
              <a:t>Navigate to the Data Import tool in </a:t>
            </a:r>
            <a:r>
              <a:rPr lang="en-US" dirty="0" err="1" smtClean="0"/>
              <a:t>REDCap</a:t>
            </a:r>
            <a:r>
              <a:rPr lang="en-US" dirty="0" smtClean="0"/>
              <a:t>.</a:t>
            </a:r>
          </a:p>
          <a:p>
            <a:pPr>
              <a:spcAft>
                <a:spcPts val="600"/>
              </a:spcAft>
            </a:pPr>
            <a:r>
              <a:rPr lang="en-US" dirty="0" smtClean="0"/>
              <a:t>Select the “Download the Data Import Template” link. </a:t>
            </a:r>
          </a:p>
          <a:p>
            <a:pPr>
              <a:spcAft>
                <a:spcPts val="600"/>
              </a:spcAft>
            </a:pPr>
            <a:r>
              <a:rPr lang="en-US" dirty="0" smtClean="0"/>
              <a:t>In Excel, copy all of your data (except the column headers) to this template. The columns in the template should mirror exactly the columns in the Data Import Template however, they should be all in lower case with no spaces. Save it as a CSV file. </a:t>
            </a:r>
            <a:r>
              <a:rPr lang="en-US" b="1" dirty="0" smtClean="0">
                <a:solidFill>
                  <a:srgbClr val="FF0000"/>
                </a:solidFill>
              </a:rPr>
              <a:t>Make sure your data is being copied to the correct columns.</a:t>
            </a:r>
          </a:p>
          <a:p>
            <a:pPr>
              <a:spcAft>
                <a:spcPts val="600"/>
              </a:spcAft>
            </a:pPr>
            <a:r>
              <a:rPr lang="en-US" dirty="0" smtClean="0"/>
              <a:t>In </a:t>
            </a:r>
            <a:r>
              <a:rPr lang="en-US" dirty="0" err="1" smtClean="0"/>
              <a:t>REDCap</a:t>
            </a:r>
            <a:r>
              <a:rPr lang="en-US" dirty="0" smtClean="0"/>
              <a:t>, return to the Data Import tool and Browse to that CSV file.</a:t>
            </a:r>
          </a:p>
          <a:p>
            <a:pPr>
              <a:spcAft>
                <a:spcPts val="600"/>
              </a:spcAft>
            </a:pPr>
            <a:r>
              <a:rPr lang="en-US" dirty="0" smtClean="0"/>
              <a:t>Select “Upload File.”</a:t>
            </a:r>
          </a:p>
          <a:p>
            <a:pPr>
              <a:spcAft>
                <a:spcPts val="600"/>
              </a:spcAft>
            </a:pPr>
            <a:r>
              <a:rPr lang="en-US" dirty="0" err="1" smtClean="0"/>
              <a:t>REDCap</a:t>
            </a:r>
            <a:r>
              <a:rPr lang="en-US" dirty="0" smtClean="0"/>
              <a:t> will provide you with a report of the data imported. Be certain to review that data for accuracy prior to selecting “Import Data.”</a:t>
            </a:r>
          </a:p>
        </p:txBody>
      </p:sp>
      <p:sp>
        <p:nvSpPr>
          <p:cNvPr id="4" name="Date Placeholder 3"/>
          <p:cNvSpPr>
            <a:spLocks noGrp="1"/>
          </p:cNvSpPr>
          <p:nvPr>
            <p:ph type="dt" sz="half" idx="10"/>
          </p:nvPr>
        </p:nvSpPr>
        <p:spPr/>
        <p:txBody>
          <a:bodyPr/>
          <a:lstStyle/>
          <a:p>
            <a:fld id="{2B772B73-B94C-42EC-BC05-39516D4BEE38}" type="datetime1">
              <a:rPr lang="en-US" smtClean="0"/>
              <a:t>9/21/2016</a:t>
            </a:fld>
            <a:endParaRPr lang="en-US"/>
          </a:p>
        </p:txBody>
      </p:sp>
      <p:sp>
        <p:nvSpPr>
          <p:cNvPr id="5" name="Slide Number Placeholder 4"/>
          <p:cNvSpPr>
            <a:spLocks noGrp="1"/>
          </p:cNvSpPr>
          <p:nvPr>
            <p:ph type="sldNum" sz="quarter" idx="12"/>
          </p:nvPr>
        </p:nvSpPr>
        <p:spPr/>
        <p:txBody>
          <a:bodyPr/>
          <a:lstStyle/>
          <a:p>
            <a:fld id="{10949229-13A5-4009-8D80-EF9FA481432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a:xfrm>
            <a:off x="1295400" y="1447800"/>
            <a:ext cx="7638288" cy="4800600"/>
          </a:xfrm>
        </p:spPr>
        <p:txBody>
          <a:bodyPr/>
          <a:lstStyle/>
          <a:p>
            <a:pPr>
              <a:spcAft>
                <a:spcPts val="600"/>
              </a:spcAft>
            </a:pPr>
            <a:r>
              <a:rPr lang="en-US" dirty="0" smtClean="0"/>
              <a:t>For projects that have multiple events, this process can be used but importing must be done on a event-by-event basis.</a:t>
            </a:r>
          </a:p>
          <a:p>
            <a:pPr>
              <a:spcAft>
                <a:spcPts val="600"/>
              </a:spcAft>
            </a:pPr>
            <a:r>
              <a:rPr lang="en-US" dirty="0" smtClean="0"/>
              <a:t>Branching logic would best be created using the “Online Designer” tool.</a:t>
            </a:r>
          </a:p>
          <a:p>
            <a:pPr>
              <a:spcAft>
                <a:spcPts val="600"/>
              </a:spcAft>
            </a:pPr>
            <a:r>
              <a:rPr lang="en-US" dirty="0" smtClean="0"/>
              <a:t>Email questions to </a:t>
            </a:r>
            <a:r>
              <a:rPr lang="en-US" u="sng" dirty="0" smtClean="0">
                <a:solidFill>
                  <a:schemeClr val="tx2"/>
                </a:solidFill>
                <a:hlinkClick r:id="rId2"/>
              </a:rPr>
              <a:t>redcap@</a:t>
            </a:r>
            <a:r>
              <a:rPr lang="en-US" u="sng" dirty="0" smtClean="0">
                <a:solidFill>
                  <a:schemeClr val="tx2"/>
                </a:solidFill>
              </a:rPr>
              <a:t>njhealth.org</a:t>
            </a:r>
            <a:r>
              <a:rPr lang="en-US" dirty="0" smtClean="0"/>
              <a:t>. </a:t>
            </a:r>
            <a:endParaRPr lang="en-US" dirty="0"/>
          </a:p>
        </p:txBody>
      </p:sp>
      <p:sp>
        <p:nvSpPr>
          <p:cNvPr id="4" name="Date Placeholder 3"/>
          <p:cNvSpPr>
            <a:spLocks noGrp="1"/>
          </p:cNvSpPr>
          <p:nvPr>
            <p:ph type="dt" sz="half" idx="10"/>
          </p:nvPr>
        </p:nvSpPr>
        <p:spPr/>
        <p:txBody>
          <a:bodyPr/>
          <a:lstStyle/>
          <a:p>
            <a:fld id="{F904860F-3936-4A1E-972C-19263B86F8F1}" type="datetime1">
              <a:rPr lang="en-US" smtClean="0"/>
              <a:t>9/21/2016</a:t>
            </a:fld>
            <a:endParaRPr lang="en-US"/>
          </a:p>
        </p:txBody>
      </p:sp>
      <p:sp>
        <p:nvSpPr>
          <p:cNvPr id="5" name="Slide Number Placeholder 4"/>
          <p:cNvSpPr>
            <a:spLocks noGrp="1"/>
          </p:cNvSpPr>
          <p:nvPr>
            <p:ph type="sldNum" sz="quarter" idx="12"/>
          </p:nvPr>
        </p:nvSpPr>
        <p:spPr/>
        <p:txBody>
          <a:bodyPr/>
          <a:lstStyle/>
          <a:p>
            <a:fld id="{10949229-13A5-4009-8D80-EF9FA4814320}"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2075" tIns="46038" rIns="92075" bIns="46038" anchor="ctr"/>
          <a:lstStyle/>
          <a:p>
            <a:r>
              <a:rPr lang="en-US"/>
              <a:t>Overview </a:t>
            </a:r>
          </a:p>
        </p:txBody>
      </p:sp>
      <p:sp>
        <p:nvSpPr>
          <p:cNvPr id="7171" name="Rectangle 3"/>
          <p:cNvSpPr>
            <a:spLocks noGrp="1" noChangeArrowheads="1"/>
          </p:cNvSpPr>
          <p:nvPr>
            <p:ph idx="1"/>
          </p:nvPr>
        </p:nvSpPr>
        <p:spPr>
          <a:noFill/>
          <a:ln/>
        </p:spPr>
        <p:txBody>
          <a:bodyPr lIns="182562" tIns="46038" rIns="182562" bIns="46038">
            <a:normAutofit/>
          </a:bodyPr>
          <a:lstStyle/>
          <a:p>
            <a:pPr marL="0">
              <a:buNone/>
            </a:pPr>
            <a:r>
              <a:rPr lang="en-US" dirty="0" smtClean="0"/>
              <a:t>The REDCap design has made it very easy to move existing data collected in a CSV file to REDCap, providing researchers with a better, more secure solution for their data storage. </a:t>
            </a:r>
          </a:p>
        </p:txBody>
      </p:sp>
      <p:sp>
        <p:nvSpPr>
          <p:cNvPr id="4" name="Date Placeholder 3"/>
          <p:cNvSpPr>
            <a:spLocks noGrp="1"/>
          </p:cNvSpPr>
          <p:nvPr>
            <p:ph type="dt" sz="half" idx="10"/>
          </p:nvPr>
        </p:nvSpPr>
        <p:spPr/>
        <p:txBody>
          <a:bodyPr/>
          <a:lstStyle/>
          <a:p>
            <a:fld id="{D69C09A4-4177-4F1C-B344-0332A9C882CC}" type="datetime1">
              <a:rPr lang="en-US" smtClean="0"/>
              <a:t>9/21/2016</a:t>
            </a:fld>
            <a:endParaRPr lang="en-US" dirty="0"/>
          </a:p>
        </p:txBody>
      </p:sp>
      <p:sp>
        <p:nvSpPr>
          <p:cNvPr id="6" name="Slide Number Placeholder 5"/>
          <p:cNvSpPr>
            <a:spLocks noGrp="1"/>
          </p:cNvSpPr>
          <p:nvPr>
            <p:ph type="sldNum" sz="quarter" idx="12"/>
          </p:nvPr>
        </p:nvSpPr>
        <p:spPr/>
        <p:txBody>
          <a:bodyPr/>
          <a:lstStyle/>
          <a:p>
            <a:fld id="{10949229-13A5-4009-8D80-EF9FA4814320}" type="slidenum">
              <a:rPr lang="en-US" smtClean="0"/>
              <a:pPr/>
              <a:t>2</a:t>
            </a:fld>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 File Conversion to CSV</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a:pPr>
            <a:r>
              <a:rPr lang="en-US" dirty="0" smtClean="0"/>
              <a:t>Open the Source CSV file.</a:t>
            </a:r>
          </a:p>
          <a:p>
            <a:pPr marL="596646" indent="-514350">
              <a:buFont typeface="+mj-lt"/>
              <a:buAutoNum type="arabicPeriod"/>
            </a:pPr>
            <a:r>
              <a:rPr lang="en-US" dirty="0"/>
              <a:t>Select “Save As</a:t>
            </a:r>
            <a:r>
              <a:rPr lang="en-US" dirty="0" smtClean="0"/>
              <a:t>” and rename it to preserve the original file in the event that you encounter issues.</a:t>
            </a:r>
          </a:p>
          <a:p>
            <a:pPr marL="596646" indent="-514350">
              <a:buFont typeface="+mj-lt"/>
              <a:buAutoNum type="arabicPeriod"/>
            </a:pPr>
            <a:r>
              <a:rPr lang="en-US" dirty="0" smtClean="0">
                <a:solidFill>
                  <a:srgbClr val="FF0000"/>
                </a:solidFill>
              </a:rPr>
              <a:t>Important</a:t>
            </a:r>
            <a:r>
              <a:rPr lang="en-US" dirty="0" smtClean="0"/>
              <a:t>:  Edit new file to ensure that a unique record number is in the first column.</a:t>
            </a:r>
          </a:p>
          <a:p>
            <a:pPr marL="596646" indent="-514350">
              <a:buFont typeface="+mj-lt"/>
              <a:buAutoNum type="arabicPeriod"/>
            </a:pPr>
            <a:r>
              <a:rPr lang="en-US" dirty="0" smtClean="0"/>
              <a:t>Click SAVE.</a:t>
            </a:r>
          </a:p>
        </p:txBody>
      </p:sp>
      <p:sp>
        <p:nvSpPr>
          <p:cNvPr id="4" name="Date Placeholder 3"/>
          <p:cNvSpPr>
            <a:spLocks noGrp="1"/>
          </p:cNvSpPr>
          <p:nvPr>
            <p:ph type="dt" sz="half" idx="10"/>
          </p:nvPr>
        </p:nvSpPr>
        <p:spPr/>
        <p:txBody>
          <a:bodyPr/>
          <a:lstStyle/>
          <a:p>
            <a:fld id="{CD1E8F0C-730D-4E16-A7AC-6EDB13D237DB}" type="datetime1">
              <a:rPr lang="en-US" smtClean="0"/>
              <a:t>9/21/2016</a:t>
            </a:fld>
            <a:endParaRPr lang="en-US" dirty="0"/>
          </a:p>
        </p:txBody>
      </p:sp>
      <p:sp>
        <p:nvSpPr>
          <p:cNvPr id="5" name="Slide Number Placeholder 4"/>
          <p:cNvSpPr>
            <a:spLocks noGrp="1"/>
          </p:cNvSpPr>
          <p:nvPr>
            <p:ph type="sldNum" sz="quarter" idx="12"/>
          </p:nvPr>
        </p:nvSpPr>
        <p:spPr/>
        <p:txBody>
          <a:bodyPr/>
          <a:lstStyle/>
          <a:p>
            <a:fld id="{10949229-13A5-4009-8D80-EF9FA481432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REDCap</a:t>
            </a:r>
            <a:r>
              <a:rPr lang="en-US" dirty="0" smtClean="0"/>
              <a:t> Data Dictionary Build</a:t>
            </a:r>
            <a:endParaRPr lang="en-US" dirty="0"/>
          </a:p>
        </p:txBody>
      </p:sp>
      <p:sp>
        <p:nvSpPr>
          <p:cNvPr id="3" name="Content Placeholder 2"/>
          <p:cNvSpPr>
            <a:spLocks noGrp="1"/>
          </p:cNvSpPr>
          <p:nvPr>
            <p:ph idx="1"/>
          </p:nvPr>
        </p:nvSpPr>
        <p:spPr/>
        <p:txBody>
          <a:bodyPr>
            <a:normAutofit/>
          </a:bodyPr>
          <a:lstStyle/>
          <a:p>
            <a:r>
              <a:rPr lang="en-US" dirty="0" smtClean="0"/>
              <a:t>This process is for data stored in a flat table with the column headers as field names and data in subsequent rows.</a:t>
            </a:r>
          </a:p>
          <a:p>
            <a:r>
              <a:rPr lang="en-US" dirty="0" smtClean="0"/>
              <a:t>Follow the steps in the following slides to create a data dictionary.</a:t>
            </a:r>
          </a:p>
          <a:p>
            <a:r>
              <a:rPr lang="en-US" dirty="0" smtClean="0"/>
              <a:t>Once the data dictionary is built and uploaded to </a:t>
            </a:r>
            <a:r>
              <a:rPr lang="en-US" dirty="0" err="1" smtClean="0"/>
              <a:t>REDCap</a:t>
            </a:r>
            <a:r>
              <a:rPr lang="en-US" dirty="0" smtClean="0"/>
              <a:t>, importing the data will be simple.</a:t>
            </a:r>
            <a:endParaRPr lang="en-US" dirty="0"/>
          </a:p>
        </p:txBody>
      </p:sp>
      <p:sp>
        <p:nvSpPr>
          <p:cNvPr id="4" name="Date Placeholder 3"/>
          <p:cNvSpPr>
            <a:spLocks noGrp="1"/>
          </p:cNvSpPr>
          <p:nvPr>
            <p:ph type="dt" sz="half" idx="10"/>
          </p:nvPr>
        </p:nvSpPr>
        <p:spPr/>
        <p:txBody>
          <a:bodyPr/>
          <a:lstStyle/>
          <a:p>
            <a:fld id="{2F74FC28-123E-4DF4-8E7E-0BD1F1915124}" type="datetime1">
              <a:rPr lang="en-US" smtClean="0"/>
              <a:t>9/21/2016</a:t>
            </a:fld>
            <a:endParaRPr lang="en-US"/>
          </a:p>
        </p:txBody>
      </p:sp>
      <p:sp>
        <p:nvSpPr>
          <p:cNvPr id="5" name="Slide Number Placeholder 4"/>
          <p:cNvSpPr>
            <a:spLocks noGrp="1"/>
          </p:cNvSpPr>
          <p:nvPr>
            <p:ph type="sldNum" sz="quarter" idx="12"/>
          </p:nvPr>
        </p:nvSpPr>
        <p:spPr/>
        <p:txBody>
          <a:bodyPr/>
          <a:lstStyle/>
          <a:p>
            <a:fld id="{10949229-13A5-4009-8D80-EF9FA481432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a:t>
            </a:r>
            <a:r>
              <a:rPr lang="en-US" dirty="0" err="1" smtClean="0"/>
              <a:t>REDCap</a:t>
            </a:r>
            <a:r>
              <a:rPr lang="en-US" dirty="0" smtClean="0"/>
              <a:t> Project	</a:t>
            </a:r>
            <a:endParaRPr lang="en-US" dirty="0"/>
          </a:p>
        </p:txBody>
      </p:sp>
      <p:sp>
        <p:nvSpPr>
          <p:cNvPr id="3" name="Content Placeholder 2"/>
          <p:cNvSpPr>
            <a:spLocks noGrp="1"/>
          </p:cNvSpPr>
          <p:nvPr>
            <p:ph idx="1"/>
          </p:nvPr>
        </p:nvSpPr>
        <p:spPr/>
        <p:txBody>
          <a:bodyPr>
            <a:normAutofit fontScale="92500"/>
          </a:bodyPr>
          <a:lstStyle/>
          <a:p>
            <a:pPr>
              <a:spcAft>
                <a:spcPts val="600"/>
              </a:spcAft>
            </a:pPr>
            <a:r>
              <a:rPr lang="en-US" dirty="0" smtClean="0"/>
              <a:t>Login to REDCap and create your project, choosing “Basic Demography” as a template.</a:t>
            </a:r>
          </a:p>
          <a:p>
            <a:pPr>
              <a:spcAft>
                <a:spcPts val="600"/>
              </a:spcAft>
            </a:pPr>
            <a:r>
              <a:rPr lang="en-US" dirty="0" err="1" smtClean="0"/>
              <a:t>REDCap</a:t>
            </a:r>
            <a:r>
              <a:rPr lang="en-US" dirty="0" smtClean="0"/>
              <a:t> will create a database with a form labeled Demographics.</a:t>
            </a:r>
          </a:p>
          <a:p>
            <a:pPr>
              <a:spcAft>
                <a:spcPts val="600"/>
              </a:spcAft>
            </a:pPr>
            <a:r>
              <a:rPr lang="en-US" dirty="0" smtClean="0"/>
              <a:t>Navigate to the Project Setup page and select “Upload Data Dictionary.”</a:t>
            </a:r>
          </a:p>
          <a:p>
            <a:pPr>
              <a:spcAft>
                <a:spcPts val="600"/>
              </a:spcAft>
            </a:pPr>
            <a:r>
              <a:rPr lang="en-US" dirty="0" smtClean="0"/>
              <a:t>Choose the “Download the current Data Dictionary” Excel link and open the target Excel Data Dictionary.</a:t>
            </a:r>
            <a:endParaRPr lang="en-US" dirty="0"/>
          </a:p>
        </p:txBody>
      </p:sp>
      <p:sp>
        <p:nvSpPr>
          <p:cNvPr id="4" name="Date Placeholder 3"/>
          <p:cNvSpPr>
            <a:spLocks noGrp="1"/>
          </p:cNvSpPr>
          <p:nvPr>
            <p:ph type="dt" sz="half" idx="10"/>
          </p:nvPr>
        </p:nvSpPr>
        <p:spPr/>
        <p:txBody>
          <a:bodyPr/>
          <a:lstStyle/>
          <a:p>
            <a:fld id="{7BE0B97A-EF25-496B-8C79-C12E55B21FED}" type="datetime1">
              <a:rPr lang="en-US" smtClean="0"/>
              <a:t>9/21/2016</a:t>
            </a:fld>
            <a:endParaRPr lang="en-US"/>
          </a:p>
        </p:txBody>
      </p:sp>
      <p:sp>
        <p:nvSpPr>
          <p:cNvPr id="5" name="Slide Number Placeholder 4"/>
          <p:cNvSpPr>
            <a:spLocks noGrp="1"/>
          </p:cNvSpPr>
          <p:nvPr>
            <p:ph type="sldNum" sz="quarter" idx="12"/>
          </p:nvPr>
        </p:nvSpPr>
        <p:spPr/>
        <p:txBody>
          <a:bodyPr/>
          <a:lstStyle/>
          <a:p>
            <a:fld id="{10949229-13A5-4009-8D80-EF9FA481432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Modify the Data Dictionary</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The column headings represent information about the fields in your database, such as field type, variable name, minimum value, maximum values, etc. </a:t>
            </a:r>
          </a:p>
          <a:p>
            <a:pPr>
              <a:spcAft>
                <a:spcPts val="600"/>
              </a:spcAft>
            </a:pPr>
            <a:r>
              <a:rPr lang="en-US" dirty="0" smtClean="0"/>
              <a:t>Modify the Target Data Dictionary to conform with your project by deleting all rows after Row 1.</a:t>
            </a:r>
          </a:p>
          <a:p>
            <a:pPr>
              <a:spcAft>
                <a:spcPts val="600"/>
              </a:spcAft>
            </a:pPr>
            <a:r>
              <a:rPr lang="en-US" dirty="0" smtClean="0"/>
              <a:t>Open the Source CSV file to be migrated.</a:t>
            </a:r>
          </a:p>
        </p:txBody>
      </p:sp>
      <p:sp>
        <p:nvSpPr>
          <p:cNvPr id="4" name="Date Placeholder 3"/>
          <p:cNvSpPr>
            <a:spLocks noGrp="1"/>
          </p:cNvSpPr>
          <p:nvPr>
            <p:ph type="dt" sz="half" idx="10"/>
          </p:nvPr>
        </p:nvSpPr>
        <p:spPr/>
        <p:txBody>
          <a:bodyPr/>
          <a:lstStyle/>
          <a:p>
            <a:fld id="{D475A552-76C6-449D-9FF8-362DDDE30B73}" type="datetime1">
              <a:rPr lang="en-US" smtClean="0"/>
              <a:t>9/21/2016</a:t>
            </a:fld>
            <a:endParaRPr lang="en-US"/>
          </a:p>
        </p:txBody>
      </p:sp>
      <p:sp>
        <p:nvSpPr>
          <p:cNvPr id="5" name="Slide Number Placeholder 4"/>
          <p:cNvSpPr>
            <a:spLocks noGrp="1"/>
          </p:cNvSpPr>
          <p:nvPr>
            <p:ph type="sldNum" sz="quarter" idx="12"/>
          </p:nvPr>
        </p:nvSpPr>
        <p:spPr/>
        <p:txBody>
          <a:bodyPr/>
          <a:lstStyle/>
          <a:p>
            <a:fld id="{10949229-13A5-4009-8D80-EF9FA481432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t="2057" r="8173" b="51671"/>
          <a:stretch>
            <a:fillRect/>
          </a:stretch>
        </p:blipFill>
        <p:spPr bwMode="auto">
          <a:xfrm>
            <a:off x="1371600" y="3276600"/>
            <a:ext cx="7162800" cy="19812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Step 1</a:t>
            </a:r>
            <a:endParaRPr lang="en-US" dirty="0"/>
          </a:p>
        </p:txBody>
      </p:sp>
      <p:sp>
        <p:nvSpPr>
          <p:cNvPr id="4" name="Date Placeholder 3"/>
          <p:cNvSpPr>
            <a:spLocks noGrp="1"/>
          </p:cNvSpPr>
          <p:nvPr>
            <p:ph type="dt" sz="half" idx="10"/>
          </p:nvPr>
        </p:nvSpPr>
        <p:spPr/>
        <p:txBody>
          <a:bodyPr/>
          <a:lstStyle/>
          <a:p>
            <a:fld id="{F8576F98-3EF9-45D0-862D-02D0643A4A99}" type="datetime1">
              <a:rPr lang="en-US" smtClean="0"/>
              <a:t>9/21/2016</a:t>
            </a:fld>
            <a:endParaRPr lang="en-US"/>
          </a:p>
        </p:txBody>
      </p:sp>
      <p:sp>
        <p:nvSpPr>
          <p:cNvPr id="5" name="Slide Number Placeholder 4"/>
          <p:cNvSpPr>
            <a:spLocks noGrp="1"/>
          </p:cNvSpPr>
          <p:nvPr>
            <p:ph type="sldNum" sz="quarter" idx="12"/>
          </p:nvPr>
        </p:nvSpPr>
        <p:spPr/>
        <p:txBody>
          <a:bodyPr/>
          <a:lstStyle/>
          <a:p>
            <a:fld id="{10949229-13A5-4009-8D80-EF9FA4814320}" type="slidenum">
              <a:rPr lang="en-US" smtClean="0"/>
              <a:pPr/>
              <a:t>7</a:t>
            </a:fld>
            <a:endParaRPr lang="en-US"/>
          </a:p>
        </p:txBody>
      </p:sp>
      <p:pic>
        <p:nvPicPr>
          <p:cNvPr id="6" name="Content Placeholder 5"/>
          <p:cNvPicPr>
            <a:picLocks noGrp="1"/>
          </p:cNvPicPr>
          <p:nvPr>
            <p:ph idx="1"/>
          </p:nvPr>
        </p:nvPicPr>
        <p:blipFill>
          <a:blip r:embed="rId3" cstate="print"/>
          <a:srcRect t="1810" r="12179" b="72398"/>
          <a:stretch>
            <a:fillRect/>
          </a:stretch>
        </p:blipFill>
        <p:spPr bwMode="auto">
          <a:xfrm>
            <a:off x="1371600" y="1489087"/>
            <a:ext cx="7499350" cy="1558913"/>
          </a:xfrm>
          <a:prstGeom prst="rect">
            <a:avLst/>
          </a:prstGeom>
          <a:noFill/>
          <a:ln w="9525">
            <a:noFill/>
            <a:miter lim="800000"/>
            <a:headEnd/>
            <a:tailEnd/>
          </a:ln>
        </p:spPr>
      </p:pic>
      <p:cxnSp>
        <p:nvCxnSpPr>
          <p:cNvPr id="79874" name="AutoShape 2"/>
          <p:cNvCxnSpPr>
            <a:cxnSpLocks noChangeShapeType="1"/>
            <a:stCxn id="79875" idx="3"/>
          </p:cNvCxnSpPr>
          <p:nvPr/>
        </p:nvCxnSpPr>
        <p:spPr bwMode="auto">
          <a:xfrm flipV="1">
            <a:off x="1069975" y="2571750"/>
            <a:ext cx="314325" cy="400050"/>
          </a:xfrm>
          <a:prstGeom prst="straightConnector1">
            <a:avLst/>
          </a:prstGeom>
          <a:noFill/>
          <a:ln w="28575">
            <a:solidFill>
              <a:srgbClr val="FF0000"/>
            </a:solidFill>
            <a:round/>
            <a:headEnd/>
            <a:tailEnd type="triangle" w="med" len="med"/>
          </a:ln>
        </p:spPr>
      </p:cxnSp>
      <p:sp>
        <p:nvSpPr>
          <p:cNvPr id="79875" name="Text Box 3"/>
          <p:cNvSpPr txBox="1">
            <a:spLocks noChangeArrowheads="1"/>
          </p:cNvSpPr>
          <p:nvPr/>
        </p:nvSpPr>
        <p:spPr bwMode="auto">
          <a:xfrm>
            <a:off x="762000" y="28194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a</a:t>
            </a:r>
            <a:endParaRPr kumimoji="0" lang="en-US" sz="1800" b="1" i="0" u="none" strike="noStrike" cap="none" normalizeH="0" baseline="0" dirty="0" smtClean="0">
              <a:ln>
                <a:noFill/>
              </a:ln>
              <a:solidFill>
                <a:schemeClr val="bg1"/>
              </a:solidFill>
              <a:effectLst/>
              <a:latin typeface="Arial" pitchFamily="34" charset="0"/>
            </a:endParaRPr>
          </a:p>
        </p:txBody>
      </p:sp>
      <p:sp>
        <p:nvSpPr>
          <p:cNvPr id="79877" name="Text Box 5"/>
          <p:cNvSpPr txBox="1">
            <a:spLocks noChangeArrowheads="1"/>
          </p:cNvSpPr>
          <p:nvPr/>
        </p:nvSpPr>
        <p:spPr bwMode="auto">
          <a:xfrm>
            <a:off x="3380105" y="3062288"/>
            <a:ext cx="384175" cy="36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1524000" y="5257800"/>
            <a:ext cx="7239000" cy="1077218"/>
          </a:xfrm>
          <a:prstGeom prst="rect">
            <a:avLst/>
          </a:prstGeom>
          <a:noFill/>
        </p:spPr>
        <p:txBody>
          <a:bodyPr wrap="square" rtlCol="0">
            <a:spAutoFit/>
          </a:bodyPr>
          <a:lstStyle/>
          <a:p>
            <a:pPr marL="342900" indent="-342900">
              <a:spcBef>
                <a:spcPts val="600"/>
              </a:spcBef>
              <a:spcAft>
                <a:spcPts val="600"/>
              </a:spcAft>
              <a:buFont typeface="+mj-lt"/>
              <a:buAutoNum type="alphaLcParenR"/>
            </a:pPr>
            <a:r>
              <a:rPr lang="en-US" dirty="0" smtClean="0"/>
              <a:t>Copy field names from Row 1 from the Source CSV file.</a:t>
            </a:r>
          </a:p>
          <a:p>
            <a:pPr marL="342900" indent="-342900">
              <a:spcBef>
                <a:spcPts val="600"/>
              </a:spcBef>
              <a:spcAft>
                <a:spcPts val="600"/>
              </a:spcAft>
              <a:buFont typeface="+mj-lt"/>
              <a:buAutoNum type="alphaLcParenR"/>
            </a:pPr>
            <a:r>
              <a:rPr lang="en-US" dirty="0" smtClean="0"/>
              <a:t>Paste Special (choosing Transpose) into column E under Field Label of Target Data Dictionary in Row 2.</a:t>
            </a:r>
            <a:endParaRPr lang="en-US" dirty="0"/>
          </a:p>
        </p:txBody>
      </p:sp>
      <p:cxnSp>
        <p:nvCxnSpPr>
          <p:cNvPr id="79876" name="AutoShape 4"/>
          <p:cNvCxnSpPr>
            <a:cxnSpLocks noChangeShapeType="1"/>
          </p:cNvCxnSpPr>
          <p:nvPr/>
        </p:nvCxnSpPr>
        <p:spPr bwMode="auto">
          <a:xfrm>
            <a:off x="3581400" y="3505200"/>
            <a:ext cx="0" cy="533400"/>
          </a:xfrm>
          <a:prstGeom prst="straightConnector1">
            <a:avLst/>
          </a:prstGeom>
          <a:noFill/>
          <a:ln w="28575">
            <a:solidFill>
              <a:srgbClr val="FF0000"/>
            </a:solidFill>
            <a:round/>
            <a:headEnd/>
            <a:tailEnd type="triangle" w="med" len="med"/>
          </a:ln>
        </p:spPr>
      </p:cxnSp>
      <p:sp>
        <p:nvSpPr>
          <p:cNvPr id="12" name="TextBox 11"/>
          <p:cNvSpPr txBox="1"/>
          <p:nvPr/>
        </p:nvSpPr>
        <p:spPr>
          <a:xfrm>
            <a:off x="304800" y="2173069"/>
            <a:ext cx="1143000" cy="646331"/>
          </a:xfrm>
          <a:prstGeom prst="rect">
            <a:avLst/>
          </a:prstGeom>
          <a:noFill/>
        </p:spPr>
        <p:txBody>
          <a:bodyPr wrap="square" rtlCol="0">
            <a:spAutoFit/>
          </a:bodyPr>
          <a:lstStyle/>
          <a:p>
            <a:r>
              <a:rPr lang="en-US" dirty="0" smtClean="0"/>
              <a:t>Source CSV file </a:t>
            </a:r>
            <a:endParaRPr lang="en-US" dirty="0"/>
          </a:p>
        </p:txBody>
      </p:sp>
      <p:sp>
        <p:nvSpPr>
          <p:cNvPr id="15" name="TextBox 14"/>
          <p:cNvSpPr txBox="1"/>
          <p:nvPr/>
        </p:nvSpPr>
        <p:spPr>
          <a:xfrm>
            <a:off x="228600" y="3953470"/>
            <a:ext cx="1219200" cy="923330"/>
          </a:xfrm>
          <a:prstGeom prst="rect">
            <a:avLst/>
          </a:prstGeom>
          <a:noFill/>
        </p:spPr>
        <p:txBody>
          <a:bodyPr wrap="square" rtlCol="0">
            <a:spAutoFit/>
          </a:bodyPr>
          <a:lstStyle/>
          <a:p>
            <a:r>
              <a:rPr lang="en-US" dirty="0" smtClean="0"/>
              <a:t>Target Data Dictionary</a:t>
            </a:r>
            <a:endParaRPr lang="en-US" dirty="0"/>
          </a:p>
        </p:txBody>
      </p:sp>
      <p:cxnSp>
        <p:nvCxnSpPr>
          <p:cNvPr id="17" name="Straight Connector 16"/>
          <p:cNvCxnSpPr/>
          <p:nvPr/>
        </p:nvCxnSpPr>
        <p:spPr>
          <a:xfrm>
            <a:off x="1143000" y="3124200"/>
            <a:ext cx="7696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3"/>
          <p:cNvSpPr txBox="1">
            <a:spLocks noChangeArrowheads="1"/>
          </p:cNvSpPr>
          <p:nvPr/>
        </p:nvSpPr>
        <p:spPr bwMode="auto">
          <a:xfrm>
            <a:off x="3429000" y="32004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b</a:t>
            </a:r>
            <a:endParaRPr kumimoji="0" lang="en-US" sz="1800" b="1" i="0"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2</a:t>
            </a:r>
            <a:endParaRPr lang="en-US" dirty="0"/>
          </a:p>
        </p:txBody>
      </p:sp>
      <p:sp>
        <p:nvSpPr>
          <p:cNvPr id="4" name="Date Placeholder 3"/>
          <p:cNvSpPr>
            <a:spLocks noGrp="1"/>
          </p:cNvSpPr>
          <p:nvPr>
            <p:ph type="dt" sz="half" idx="10"/>
          </p:nvPr>
        </p:nvSpPr>
        <p:spPr/>
        <p:txBody>
          <a:bodyPr/>
          <a:lstStyle/>
          <a:p>
            <a:fld id="{B631F93C-7BB3-4263-9A37-6CE7A606C433}" type="datetime1">
              <a:rPr lang="en-US" smtClean="0"/>
              <a:t>9/21/2016</a:t>
            </a:fld>
            <a:endParaRPr lang="en-US" dirty="0"/>
          </a:p>
        </p:txBody>
      </p:sp>
      <p:sp>
        <p:nvSpPr>
          <p:cNvPr id="5" name="Slide Number Placeholder 4"/>
          <p:cNvSpPr>
            <a:spLocks noGrp="1"/>
          </p:cNvSpPr>
          <p:nvPr>
            <p:ph type="sldNum" sz="quarter" idx="12"/>
          </p:nvPr>
        </p:nvSpPr>
        <p:spPr/>
        <p:txBody>
          <a:bodyPr/>
          <a:lstStyle/>
          <a:p>
            <a:fld id="{10949229-13A5-4009-8D80-EF9FA4814320}" type="slidenum">
              <a:rPr lang="en-US" smtClean="0"/>
              <a:pPr/>
              <a:t>8</a:t>
            </a:fld>
            <a:endParaRPr lang="en-US"/>
          </a:p>
        </p:txBody>
      </p:sp>
      <p:sp>
        <p:nvSpPr>
          <p:cNvPr id="13" name="TextBox 12"/>
          <p:cNvSpPr txBox="1"/>
          <p:nvPr/>
        </p:nvSpPr>
        <p:spPr>
          <a:xfrm>
            <a:off x="1524000" y="4343400"/>
            <a:ext cx="7239000" cy="2185214"/>
          </a:xfrm>
          <a:prstGeom prst="rect">
            <a:avLst/>
          </a:prstGeom>
          <a:noFill/>
        </p:spPr>
        <p:txBody>
          <a:bodyPr wrap="square" rtlCol="0">
            <a:spAutoFit/>
          </a:bodyPr>
          <a:lstStyle/>
          <a:p>
            <a:pPr marL="342900" indent="-342900">
              <a:spcBef>
                <a:spcPts val="600"/>
              </a:spcBef>
              <a:spcAft>
                <a:spcPts val="600"/>
              </a:spcAft>
              <a:buFont typeface="+mj-lt"/>
              <a:buAutoNum type="alphaLcParenR"/>
            </a:pPr>
            <a:r>
              <a:rPr lang="en-US" dirty="0" smtClean="0"/>
              <a:t>Copy the data in the Field Label column (highlighted in red) and paste in the first column under “Variable/Field Name”.</a:t>
            </a:r>
          </a:p>
          <a:p>
            <a:pPr marL="342900" indent="-342900">
              <a:spcBef>
                <a:spcPts val="600"/>
              </a:spcBef>
              <a:spcAft>
                <a:spcPts val="600"/>
              </a:spcAft>
              <a:buFont typeface="+mj-lt"/>
              <a:buAutoNum type="alphaLcParenR"/>
            </a:pPr>
            <a:r>
              <a:rPr lang="en-US" dirty="0" smtClean="0"/>
              <a:t>Select all of the pasted Variable/Field Names and choose the Replace function in the ribbon bar to replace all spaces “ “ with “_”. This will create a variable name without spaces which is required by </a:t>
            </a:r>
            <a:r>
              <a:rPr lang="en-US" dirty="0" err="1" smtClean="0"/>
              <a:t>REDCap</a:t>
            </a:r>
            <a:r>
              <a:rPr lang="en-US" dirty="0" smtClean="0"/>
              <a:t>. (Make sure you have no trailing underscores “_”). Also edit all variable names to be lower case.</a:t>
            </a:r>
            <a:endParaRPr lang="en-US" dirty="0"/>
          </a:p>
        </p:txBody>
      </p:sp>
      <p:pic>
        <p:nvPicPr>
          <p:cNvPr id="15" name="Picture 14"/>
          <p:cNvPicPr/>
          <p:nvPr/>
        </p:nvPicPr>
        <p:blipFill>
          <a:blip r:embed="rId2" cstate="print"/>
          <a:srcRect t="2314" r="8154" b="52185"/>
          <a:stretch>
            <a:fillRect/>
          </a:stretch>
        </p:blipFill>
        <p:spPr bwMode="auto">
          <a:xfrm>
            <a:off x="1524000" y="1600200"/>
            <a:ext cx="6705600" cy="2590800"/>
          </a:xfrm>
          <a:prstGeom prst="rect">
            <a:avLst/>
          </a:prstGeom>
          <a:noFill/>
          <a:ln w="9525">
            <a:noFill/>
            <a:miter lim="800000"/>
            <a:headEnd/>
            <a:tailEnd/>
          </a:ln>
        </p:spPr>
      </p:pic>
      <p:sp>
        <p:nvSpPr>
          <p:cNvPr id="8" name="TextBox 7"/>
          <p:cNvSpPr txBox="1"/>
          <p:nvPr/>
        </p:nvSpPr>
        <p:spPr>
          <a:xfrm>
            <a:off x="228600" y="2590800"/>
            <a:ext cx="1219200" cy="923330"/>
          </a:xfrm>
          <a:prstGeom prst="rect">
            <a:avLst/>
          </a:prstGeom>
          <a:noFill/>
        </p:spPr>
        <p:txBody>
          <a:bodyPr wrap="square" rtlCol="0">
            <a:spAutoFit/>
          </a:bodyPr>
          <a:lstStyle/>
          <a:p>
            <a:r>
              <a:rPr lang="en-US" dirty="0" smtClean="0"/>
              <a:t>Target Data Dictionary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3</a:t>
            </a:r>
            <a:endParaRPr lang="en-US" dirty="0"/>
          </a:p>
        </p:txBody>
      </p:sp>
      <p:sp>
        <p:nvSpPr>
          <p:cNvPr id="4" name="Date Placeholder 3"/>
          <p:cNvSpPr>
            <a:spLocks noGrp="1"/>
          </p:cNvSpPr>
          <p:nvPr>
            <p:ph type="dt" sz="half" idx="10"/>
          </p:nvPr>
        </p:nvSpPr>
        <p:spPr/>
        <p:txBody>
          <a:bodyPr/>
          <a:lstStyle/>
          <a:p>
            <a:fld id="{8FB06E60-984D-4CCC-8845-FB09DBE28934}" type="datetime1">
              <a:rPr lang="en-US" smtClean="0"/>
              <a:t>9/21/2016</a:t>
            </a:fld>
            <a:endParaRPr lang="en-US" dirty="0"/>
          </a:p>
        </p:txBody>
      </p:sp>
      <p:sp>
        <p:nvSpPr>
          <p:cNvPr id="5" name="Slide Number Placeholder 4"/>
          <p:cNvSpPr>
            <a:spLocks noGrp="1"/>
          </p:cNvSpPr>
          <p:nvPr>
            <p:ph type="sldNum" sz="quarter" idx="12"/>
          </p:nvPr>
        </p:nvSpPr>
        <p:spPr/>
        <p:txBody>
          <a:bodyPr/>
          <a:lstStyle/>
          <a:p>
            <a:fld id="{10949229-13A5-4009-8D80-EF9FA4814320}" type="slidenum">
              <a:rPr lang="en-US" smtClean="0"/>
              <a:pPr/>
              <a:t>9</a:t>
            </a:fld>
            <a:endParaRPr lang="en-US"/>
          </a:p>
        </p:txBody>
      </p:sp>
      <p:sp>
        <p:nvSpPr>
          <p:cNvPr id="13" name="TextBox 12"/>
          <p:cNvSpPr txBox="1"/>
          <p:nvPr/>
        </p:nvSpPr>
        <p:spPr>
          <a:xfrm>
            <a:off x="1524000" y="3886200"/>
            <a:ext cx="7239000" cy="3046988"/>
          </a:xfrm>
          <a:prstGeom prst="rect">
            <a:avLst/>
          </a:prstGeom>
          <a:noFill/>
        </p:spPr>
        <p:txBody>
          <a:bodyPr wrap="square" rtlCol="0">
            <a:spAutoFit/>
          </a:bodyPr>
          <a:lstStyle/>
          <a:p>
            <a:pPr marL="342900" indent="-342900">
              <a:spcBef>
                <a:spcPts val="600"/>
              </a:spcBef>
              <a:spcAft>
                <a:spcPts val="600"/>
              </a:spcAft>
              <a:buFont typeface="+mj-lt"/>
              <a:buAutoNum type="alphaLcParenR"/>
            </a:pPr>
            <a:r>
              <a:rPr lang="en-US" dirty="0" smtClean="0"/>
              <a:t>Identify a Data Entry Form for each field and enter the form name in the Form Name column. </a:t>
            </a:r>
          </a:p>
          <a:p>
            <a:pPr marL="342900" indent="-342900">
              <a:spcBef>
                <a:spcPts val="600"/>
              </a:spcBef>
              <a:spcAft>
                <a:spcPts val="600"/>
              </a:spcAft>
              <a:buFont typeface="+mj-lt"/>
              <a:buAutoNum type="alphaLcParenR"/>
            </a:pPr>
            <a:r>
              <a:rPr lang="en-US" dirty="0" smtClean="0"/>
              <a:t>For each field, determine the Field Type and enter it in the Field Type column. </a:t>
            </a:r>
          </a:p>
          <a:p>
            <a:pPr marL="342900" indent="-342900">
              <a:spcBef>
                <a:spcPts val="600"/>
              </a:spcBef>
              <a:spcAft>
                <a:spcPts val="600"/>
              </a:spcAft>
              <a:buClr>
                <a:srgbClr val="FF0000"/>
              </a:buClr>
              <a:buFont typeface="Courier New" pitchFamily="49" charset="0"/>
              <a:buChar char="o"/>
            </a:pPr>
            <a:r>
              <a:rPr lang="en-US" dirty="0" smtClean="0"/>
              <a:t>Field types: text, radio, </a:t>
            </a:r>
            <a:r>
              <a:rPr lang="en-US" dirty="0" err="1" smtClean="0"/>
              <a:t>yesno</a:t>
            </a:r>
            <a:r>
              <a:rPr lang="en-US" dirty="0" smtClean="0"/>
              <a:t>, dropdown, checkbox, </a:t>
            </a:r>
            <a:r>
              <a:rPr lang="en-US" dirty="0" err="1" smtClean="0"/>
              <a:t>truefalse</a:t>
            </a:r>
            <a:r>
              <a:rPr lang="en-US" dirty="0" smtClean="0"/>
              <a:t>, notes, slider, etc. A full list of field types can be found in the </a:t>
            </a:r>
            <a:r>
              <a:rPr lang="en-US" dirty="0" err="1" smtClean="0"/>
              <a:t>REDCap</a:t>
            </a:r>
            <a:r>
              <a:rPr lang="en-US" dirty="0" smtClean="0"/>
              <a:t> application. All validated fields such as date, time, number, integer, phone number, etc. are of the TEXT field type.</a:t>
            </a:r>
          </a:p>
          <a:p>
            <a:pPr marL="342900" indent="-342900">
              <a:spcBef>
                <a:spcPts val="600"/>
              </a:spcBef>
              <a:spcAft>
                <a:spcPts val="600"/>
              </a:spcAft>
              <a:buFont typeface="+mj-lt"/>
              <a:buAutoNum type="alphaLcParenR"/>
            </a:pPr>
            <a:endParaRPr lang="en-US" dirty="0" smtClean="0"/>
          </a:p>
        </p:txBody>
      </p:sp>
      <p:pic>
        <p:nvPicPr>
          <p:cNvPr id="7" name="Picture 6"/>
          <p:cNvPicPr/>
          <p:nvPr/>
        </p:nvPicPr>
        <p:blipFill>
          <a:blip r:embed="rId2" cstate="print"/>
          <a:srcRect t="2571" r="8173" b="52699"/>
          <a:stretch>
            <a:fillRect/>
          </a:stretch>
        </p:blipFill>
        <p:spPr bwMode="auto">
          <a:xfrm>
            <a:off x="1524000" y="1295400"/>
            <a:ext cx="6934200" cy="2438400"/>
          </a:xfrm>
          <a:prstGeom prst="rect">
            <a:avLst/>
          </a:prstGeom>
          <a:noFill/>
          <a:ln w="9525">
            <a:noFill/>
            <a:miter lim="800000"/>
            <a:headEnd/>
            <a:tailEnd/>
          </a:ln>
        </p:spPr>
      </p:pic>
      <p:sp>
        <p:nvSpPr>
          <p:cNvPr id="10" name="Text Box 3"/>
          <p:cNvSpPr txBox="1">
            <a:spLocks noChangeArrowheads="1"/>
          </p:cNvSpPr>
          <p:nvPr/>
        </p:nvSpPr>
        <p:spPr bwMode="auto">
          <a:xfrm>
            <a:off x="2209800" y="2224087"/>
            <a:ext cx="384175" cy="36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 Box 5"/>
          <p:cNvSpPr txBox="1">
            <a:spLocks noChangeArrowheads="1"/>
          </p:cNvSpPr>
          <p:nvPr/>
        </p:nvSpPr>
        <p:spPr bwMode="auto">
          <a:xfrm>
            <a:off x="3048000" y="2224088"/>
            <a:ext cx="384175" cy="36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228600" y="2438400"/>
            <a:ext cx="1219200" cy="923330"/>
          </a:xfrm>
          <a:prstGeom prst="rect">
            <a:avLst/>
          </a:prstGeom>
          <a:noFill/>
        </p:spPr>
        <p:txBody>
          <a:bodyPr wrap="square" rtlCol="0">
            <a:spAutoFit/>
          </a:bodyPr>
          <a:lstStyle/>
          <a:p>
            <a:r>
              <a:rPr lang="en-US" dirty="0" smtClean="0"/>
              <a:t>Target Data Dictionary</a:t>
            </a:r>
            <a:endParaRPr lang="en-US" dirty="0"/>
          </a:p>
        </p:txBody>
      </p:sp>
      <p:sp>
        <p:nvSpPr>
          <p:cNvPr id="12" name="Text Box 3"/>
          <p:cNvSpPr txBox="1">
            <a:spLocks noChangeArrowheads="1"/>
          </p:cNvSpPr>
          <p:nvPr/>
        </p:nvSpPr>
        <p:spPr bwMode="auto">
          <a:xfrm>
            <a:off x="2286000" y="20574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a</a:t>
            </a:r>
            <a:endParaRPr kumimoji="0" lang="en-US" sz="1800" b="1" i="0" u="none" strike="noStrike" cap="none" normalizeH="0" baseline="0" dirty="0" smtClean="0">
              <a:ln>
                <a:noFill/>
              </a:ln>
              <a:solidFill>
                <a:schemeClr val="bg1"/>
              </a:solidFill>
              <a:effectLst/>
              <a:latin typeface="Arial" pitchFamily="34" charset="0"/>
            </a:endParaRPr>
          </a:p>
        </p:txBody>
      </p:sp>
      <p:sp>
        <p:nvSpPr>
          <p:cNvPr id="14" name="Text Box 3"/>
          <p:cNvSpPr txBox="1">
            <a:spLocks noChangeArrowheads="1"/>
          </p:cNvSpPr>
          <p:nvPr/>
        </p:nvSpPr>
        <p:spPr bwMode="auto">
          <a:xfrm>
            <a:off x="3048000" y="2057400"/>
            <a:ext cx="307975" cy="304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Arial" pitchFamily="34" charset="0"/>
              </a:rPr>
              <a:t>b</a:t>
            </a:r>
            <a:endParaRPr kumimoji="0" lang="en-US" sz="1800" b="1" i="0"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666666"/>
      </a:dk2>
      <a:lt2>
        <a:srgbClr val="D2D2D2"/>
      </a:lt2>
      <a:accent1>
        <a:srgbClr val="FF0000"/>
      </a:accent1>
      <a:accent2>
        <a:srgbClr val="FFBDBD"/>
      </a:accent2>
      <a:accent3>
        <a:srgbClr val="002676"/>
      </a:accent3>
      <a:accent4>
        <a:srgbClr val="8FB4FF"/>
      </a:accent4>
      <a:accent5>
        <a:srgbClr val="005BD3"/>
      </a:accent5>
      <a:accent6>
        <a:srgbClr val="00349E"/>
      </a:accent6>
      <a:hlink>
        <a:srgbClr val="696969"/>
      </a:hlink>
      <a:folHlink>
        <a:srgbClr val="D2D2D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3849</TotalTime>
  <Words>1080</Words>
  <Application>Microsoft Office PowerPoint</Application>
  <PresentationFormat>On-screen Show (4:3)</PresentationFormat>
  <Paragraphs>125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REDCap Data Migration from CSV file</vt:lpstr>
      <vt:lpstr>Overview </vt:lpstr>
      <vt:lpstr>Source File Conversion to CSV</vt:lpstr>
      <vt:lpstr>REDCap Data Dictionary Build</vt:lpstr>
      <vt:lpstr>Create a REDCap Project </vt:lpstr>
      <vt:lpstr>Modify the Data Dictionary</vt:lpstr>
      <vt:lpstr>Step 1</vt:lpstr>
      <vt:lpstr>Step 2</vt:lpstr>
      <vt:lpstr>Step 3</vt:lpstr>
      <vt:lpstr>Step 4</vt:lpstr>
      <vt:lpstr>Step 5</vt:lpstr>
      <vt:lpstr>Step 6</vt:lpstr>
      <vt:lpstr>Step 7</vt:lpstr>
      <vt:lpstr>Step 8</vt:lpstr>
      <vt:lpstr>Step 9</vt:lpstr>
      <vt:lpstr>Additional Information</vt:lpstr>
    </vt:vector>
  </TitlesOfParts>
  <Company>Hershey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REDCap Training</dc:title>
  <dc:creator>HMC</dc:creator>
  <cp:lastModifiedBy>Knowles, Ruthie</cp:lastModifiedBy>
  <cp:revision>327</cp:revision>
  <dcterms:created xsi:type="dcterms:W3CDTF">2011-04-22T14:18:56Z</dcterms:created>
  <dcterms:modified xsi:type="dcterms:W3CDTF">2016-09-21T21:53:15Z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ies>
</file>